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278" r:id="rId80"/>
    <p:sldId id="279" r:id="rId81"/>
    <p:sldId id="280" r:id="rId82"/>
    <p:sldId id="281" r:id="rId83"/>
    <p:sldId id="282" r:id="rId84"/>
    <p:sldId id="283" r:id="rId85"/>
    <p:sldId id="284" r:id="rId86"/>
    <p:sldId id="285" r:id="rId87"/>
    <p:sldId id="286" r:id="rId88"/>
    <p:sldId id="287" r:id="rId89"/>
    <p:sldId id="288" r:id="rId90"/>
    <p:sldId id="289" r:id="rId91"/>
    <p:sldId id="290" r:id="rId92"/>
    <p:sldId id="291" r:id="rId93"/>
    <p:sldId id="292" r:id="rId94"/>
    <p:sldId id="293" r:id="rId95"/>
    <p:sldId id="294" r:id="rId96"/>
    <p:sldId id="295" r:id="rId97"/>
    <p:sldId id="296" r:id="rId98"/>
    <p:sldId id="297" r:id="rId99"/>
    <p:sldId id="298" r:id="rId100"/>
    <p:sldId id="299" r:id="rId10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uce" charset="1" panose="00000500000000000000"/>
      <p:regular r:id="rId14"/>
    </p:embeddedFont>
    <p:embeddedFont>
      <p:font typeface="Open Sauce Bold" charset="1" panose="00000800000000000000"/>
      <p:regular r:id="rId15"/>
    </p:embeddedFont>
    <p:embeddedFont>
      <p:font typeface="Open Sauce Italics" charset="1" panose="00000500000000000000"/>
      <p:regular r:id="rId16"/>
    </p:embeddedFont>
    <p:embeddedFont>
      <p:font typeface="Open Sauce Bold Italics" charset="1" panose="00000800000000000000"/>
      <p:regular r:id="rId17"/>
    </p:embeddedFont>
    <p:embeddedFont>
      <p:font typeface="Open Sauce Light" charset="1" panose="00000400000000000000"/>
      <p:regular r:id="rId18"/>
    </p:embeddedFont>
    <p:embeddedFont>
      <p:font typeface="Open Sauce Light Italics" charset="1" panose="00000400000000000000"/>
      <p:regular r:id="rId19"/>
    </p:embeddedFont>
    <p:embeddedFont>
      <p:font typeface="Open Sauce Medium" charset="1" panose="00000600000000000000"/>
      <p:regular r:id="rId20"/>
    </p:embeddedFont>
    <p:embeddedFont>
      <p:font typeface="Open Sauce Medium Italics" charset="1" panose="00000600000000000000"/>
      <p:regular r:id="rId21"/>
    </p:embeddedFont>
    <p:embeddedFont>
      <p:font typeface="Open Sauce Semi-Bold" charset="1" panose="00000700000000000000"/>
      <p:regular r:id="rId22"/>
    </p:embeddedFont>
    <p:embeddedFont>
      <p:font typeface="Open Sauce Semi-Bold Italics" charset="1" panose="00000700000000000000"/>
      <p:regular r:id="rId23"/>
    </p:embeddedFont>
    <p:embeddedFont>
      <p:font typeface="Open Sauce Heavy" charset="1" panose="00000A00000000000000"/>
      <p:regular r:id="rId24"/>
    </p:embeddedFont>
    <p:embeddedFont>
      <p:font typeface="Open Sauce Heavy Italics" charset="1" panose="00000A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
      <p:font typeface="Muli" charset="1" panose="00000500000000000000"/>
      <p:regular r:id="rId44"/>
    </p:embeddedFont>
    <p:embeddedFont>
      <p:font typeface="Muli Bold" charset="1" panose="00000800000000000000"/>
      <p:regular r:id="rId45"/>
    </p:embeddedFont>
    <p:embeddedFont>
      <p:font typeface="Muli Italics" charset="1" panose="00000500000000000000"/>
      <p:regular r:id="rId46"/>
    </p:embeddedFont>
    <p:embeddedFont>
      <p:font typeface="Muli Bold Italics" charset="1" panose="00000800000000000000"/>
      <p:regular r:id="rId47"/>
    </p:embeddedFont>
    <p:embeddedFont>
      <p:font typeface="Muli Extra-Light" charset="1" panose="00000300000000000000"/>
      <p:regular r:id="rId48"/>
    </p:embeddedFont>
    <p:embeddedFont>
      <p:font typeface="Muli Extra-Light Italics" charset="1" panose="00000300000000000000"/>
      <p:regular r:id="rId49"/>
    </p:embeddedFont>
    <p:embeddedFont>
      <p:font typeface="Muli Light" charset="1" panose="00000400000000000000"/>
      <p:regular r:id="rId50"/>
    </p:embeddedFont>
    <p:embeddedFont>
      <p:font typeface="Muli Light Italics" charset="1" panose="00000400000000000000"/>
      <p:regular r:id="rId51"/>
    </p:embeddedFont>
    <p:embeddedFont>
      <p:font typeface="Muli Semi-Bold" charset="1" panose="00000700000000000000"/>
      <p:regular r:id="rId52"/>
    </p:embeddedFont>
    <p:embeddedFont>
      <p:font typeface="Muli Semi-Bold Italics" charset="1" panose="00000700000000000000"/>
      <p:regular r:id="rId53"/>
    </p:embeddedFont>
    <p:embeddedFont>
      <p:font typeface="Muli Ultra-Bold" charset="1" panose="00000900000000000000"/>
      <p:regular r:id="rId54"/>
    </p:embeddedFont>
    <p:embeddedFont>
      <p:font typeface="Muli Ultra-Bold Italics" charset="1" panose="00000900000000000000"/>
      <p:regular r:id="rId55"/>
    </p:embeddedFont>
    <p:embeddedFont>
      <p:font typeface="Muli Heavy" charset="1" panose="00000A00000000000000"/>
      <p:regular r:id="rId56"/>
    </p:embeddedFont>
    <p:embeddedFont>
      <p:font typeface="Muli Heavy Italics" charset="1" panose="00000A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43.xml" Type="http://schemas.openxmlformats.org/officeDocument/2006/relationships/slide"/><Relationship Id="rId101" Target="slides/slide44.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slides/slide1.xml" Type="http://schemas.openxmlformats.org/officeDocument/2006/relationships/slide"/><Relationship Id="rId59" Target="slides/slide2.xml" Type="http://schemas.openxmlformats.org/officeDocument/2006/relationships/slide"/><Relationship Id="rId6" Target="fonts/font6.fntdata" Type="http://schemas.openxmlformats.org/officeDocument/2006/relationships/font"/><Relationship Id="rId60" Target="slides/slide3.xml" Type="http://schemas.openxmlformats.org/officeDocument/2006/relationships/slide"/><Relationship Id="rId61" Target="slides/slide4.xml" Type="http://schemas.openxmlformats.org/officeDocument/2006/relationships/slide"/><Relationship Id="rId62" Target="slides/slide5.xml" Type="http://schemas.openxmlformats.org/officeDocument/2006/relationships/slide"/><Relationship Id="rId63" Target="slides/slide6.xml" Type="http://schemas.openxmlformats.org/officeDocument/2006/relationships/slide"/><Relationship Id="rId64" Target="slides/slide7.xml" Type="http://schemas.openxmlformats.org/officeDocument/2006/relationships/slide"/><Relationship Id="rId65" Target="slides/slide8.xml" Type="http://schemas.openxmlformats.org/officeDocument/2006/relationships/slide"/><Relationship Id="rId66" Target="slides/slide9.xml" Type="http://schemas.openxmlformats.org/officeDocument/2006/relationships/slide"/><Relationship Id="rId67" Target="slides/slide10.xml" Type="http://schemas.openxmlformats.org/officeDocument/2006/relationships/slide"/><Relationship Id="rId68" Target="slides/slide11.xml" Type="http://schemas.openxmlformats.org/officeDocument/2006/relationships/slide"/><Relationship Id="rId69" Target="slides/slide12.xml" Type="http://schemas.openxmlformats.org/officeDocument/2006/relationships/slide"/><Relationship Id="rId7" Target="fonts/font7.fntdata" Type="http://schemas.openxmlformats.org/officeDocument/2006/relationships/font"/><Relationship Id="rId70" Target="slides/slide13.xml" Type="http://schemas.openxmlformats.org/officeDocument/2006/relationships/slide"/><Relationship Id="rId71" Target="slides/slide14.xml" Type="http://schemas.openxmlformats.org/officeDocument/2006/relationships/slide"/><Relationship Id="rId72" Target="slides/slide15.xml" Type="http://schemas.openxmlformats.org/officeDocument/2006/relationships/slide"/><Relationship Id="rId73" Target="slides/slide16.xml" Type="http://schemas.openxmlformats.org/officeDocument/2006/relationships/slide"/><Relationship Id="rId74" Target="slides/slide17.xml" Type="http://schemas.openxmlformats.org/officeDocument/2006/relationships/slide"/><Relationship Id="rId75" Target="slides/slide18.xml" Type="http://schemas.openxmlformats.org/officeDocument/2006/relationships/slide"/><Relationship Id="rId76" Target="slides/slide19.xml" Type="http://schemas.openxmlformats.org/officeDocument/2006/relationships/slide"/><Relationship Id="rId77" Target="slides/slide20.xml" Type="http://schemas.openxmlformats.org/officeDocument/2006/relationships/slide"/><Relationship Id="rId78" Target="slides/slide21.xml" Type="http://schemas.openxmlformats.org/officeDocument/2006/relationships/slide"/><Relationship Id="rId79" Target="slides/slide22.xml" Type="http://schemas.openxmlformats.org/officeDocument/2006/relationships/slide"/><Relationship Id="rId8" Target="fonts/font8.fntdata" Type="http://schemas.openxmlformats.org/officeDocument/2006/relationships/font"/><Relationship Id="rId80" Target="slides/slide23.xml" Type="http://schemas.openxmlformats.org/officeDocument/2006/relationships/slide"/><Relationship Id="rId81" Target="slides/slide24.xml" Type="http://schemas.openxmlformats.org/officeDocument/2006/relationships/slide"/><Relationship Id="rId82" Target="slides/slide25.xml" Type="http://schemas.openxmlformats.org/officeDocument/2006/relationships/slide"/><Relationship Id="rId83" Target="slides/slide26.xml" Type="http://schemas.openxmlformats.org/officeDocument/2006/relationships/slide"/><Relationship Id="rId84" Target="slides/slide27.xml" Type="http://schemas.openxmlformats.org/officeDocument/2006/relationships/slide"/><Relationship Id="rId85" Target="slides/slide28.xml" Type="http://schemas.openxmlformats.org/officeDocument/2006/relationships/slide"/><Relationship Id="rId86" Target="slides/slide29.xml" Type="http://schemas.openxmlformats.org/officeDocument/2006/relationships/slide"/><Relationship Id="rId87" Target="slides/slide30.xml" Type="http://schemas.openxmlformats.org/officeDocument/2006/relationships/slide"/><Relationship Id="rId88" Target="slides/slide31.xml" Type="http://schemas.openxmlformats.org/officeDocument/2006/relationships/slide"/><Relationship Id="rId89" Target="slides/slide32.xml" Type="http://schemas.openxmlformats.org/officeDocument/2006/relationships/slide"/><Relationship Id="rId9" Target="fonts/font9.fntdata" Type="http://schemas.openxmlformats.org/officeDocument/2006/relationships/font"/><Relationship Id="rId90" Target="slides/slide33.xml" Type="http://schemas.openxmlformats.org/officeDocument/2006/relationships/slide"/><Relationship Id="rId91" Target="slides/slide34.xml" Type="http://schemas.openxmlformats.org/officeDocument/2006/relationships/slide"/><Relationship Id="rId92" Target="slides/slide35.xml" Type="http://schemas.openxmlformats.org/officeDocument/2006/relationships/slide"/><Relationship Id="rId93" Target="slides/slide36.xml" Type="http://schemas.openxmlformats.org/officeDocument/2006/relationships/slide"/><Relationship Id="rId94" Target="slides/slide37.xml" Type="http://schemas.openxmlformats.org/officeDocument/2006/relationships/slide"/><Relationship Id="rId95" Target="slides/slide38.xml" Type="http://schemas.openxmlformats.org/officeDocument/2006/relationships/slide"/><Relationship Id="rId96" Target="slides/slide39.xml" Type="http://schemas.openxmlformats.org/officeDocument/2006/relationships/slide"/><Relationship Id="rId97" Target="slides/slide40.xml" Type="http://schemas.openxmlformats.org/officeDocument/2006/relationships/slide"/><Relationship Id="rId98" Target="slides/slide41.xml" Type="http://schemas.openxmlformats.org/officeDocument/2006/relationships/slide"/><Relationship Id="rId99" Target="slides/slide42.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17" Target="../media/image47.png" Type="http://schemas.openxmlformats.org/officeDocument/2006/relationships/image"/><Relationship Id="rId18" Target="../media/image48.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49.jpeg" Type="http://schemas.openxmlformats.org/officeDocument/2006/relationships/image"/><Relationship Id="rId7" Target="../media/VAGAlNAqSOQ.mp4" Type="http://schemas.openxmlformats.org/officeDocument/2006/relationships/video"/><Relationship Id="rId8" Target="../media/VAGAlNAqSOQ.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gif"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16" Target="../media/image67.png" Type="http://schemas.openxmlformats.org/officeDocument/2006/relationships/image"/><Relationship Id="rId17" Target="../media/image40.png" Type="http://schemas.openxmlformats.org/officeDocument/2006/relationships/image"/><Relationship Id="rId18" Target="../media/image68.png" Type="http://schemas.openxmlformats.org/officeDocument/2006/relationships/image"/><Relationship Id="rId19" Target="../media/image69.svg" Type="http://schemas.openxmlformats.org/officeDocument/2006/relationships/image"/><Relationship Id="rId2" Target="../media/image32.png" Type="http://schemas.openxmlformats.org/officeDocument/2006/relationships/image"/><Relationship Id="rId20" Target="../media/image41.png" Type="http://schemas.openxmlformats.org/officeDocument/2006/relationships/image"/><Relationship Id="rId21" Target="../media/image42.sv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70.jpeg" Type="http://schemas.openxmlformats.org/officeDocument/2006/relationships/image"/><Relationship Id="rId7" Target="../media/VAGAlIQW23Q.mp4" Type="http://schemas.openxmlformats.org/officeDocument/2006/relationships/video"/><Relationship Id="rId8" Target="../media/VAGAlIQW23Q.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VAGAlHYkxF4.mp4" Type="http://schemas.openxmlformats.org/officeDocument/2006/relationships/video"/><Relationship Id="rId4" Target="../media/VAGAlHYkxF4.mp4" Type="http://schemas.microsoft.com/office/2007/relationships/media"/></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svg" Type="http://schemas.openxmlformats.org/officeDocument/2006/relationships/image"/><Relationship Id="rId2" Target="../media/image78.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 Id="rId8" Target="../media/image84.svg" Type="http://schemas.openxmlformats.org/officeDocument/2006/relationships/image"/><Relationship Id="rId9" Target="../media/image8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9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svg" Type="http://schemas.openxmlformats.org/officeDocument/2006/relationships/image"/><Relationship Id="rId4" Target="../media/image95.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jpeg" Type="http://schemas.openxmlformats.org/officeDocument/2006/relationships/image"/><Relationship Id="rId3" Target="../media/VAGAlTIVINM.mp4" Type="http://schemas.openxmlformats.org/officeDocument/2006/relationships/video"/><Relationship Id="rId4" Target="../media/VAGAlTIVINM.mp4" Type="http://schemas.microsoft.com/office/2007/relationships/media"/></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11" Target="../media/image103.svg" Type="http://schemas.openxmlformats.org/officeDocument/2006/relationships/image"/><Relationship Id="rId12" Target="../media/image104.png" Type="http://schemas.openxmlformats.org/officeDocument/2006/relationships/image"/><Relationship Id="rId13" Target="../media/image105.svg" Type="http://schemas.openxmlformats.org/officeDocument/2006/relationships/image"/><Relationship Id="rId14" Target="../media/image106.png" Type="http://schemas.openxmlformats.org/officeDocument/2006/relationships/image"/><Relationship Id="rId15" Target="../media/image107.png" Type="http://schemas.openxmlformats.org/officeDocument/2006/relationships/image"/><Relationship Id="rId16" Target="../media/image108.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0.png" Type="http://schemas.openxmlformats.org/officeDocument/2006/relationships/image"/><Relationship Id="rId9" Target="../media/image101.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gif"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1.png" Type="http://schemas.openxmlformats.org/officeDocument/2006/relationships/image"/><Relationship Id="rId5" Target="../media/image1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44088" y="0"/>
            <a:ext cx="13843912" cy="10287000"/>
            <a:chOff x="0" y="0"/>
            <a:chExt cx="1110162" cy="824929"/>
          </a:xfrm>
        </p:grpSpPr>
        <p:sp>
          <p:nvSpPr>
            <p:cNvPr name="Freeform 3" id="3"/>
            <p:cNvSpPr/>
            <p:nvPr/>
          </p:nvSpPr>
          <p:spPr>
            <a:xfrm flipH="false" flipV="false" rot="0">
              <a:off x="0" y="0"/>
              <a:ext cx="1110162" cy="824929"/>
            </a:xfrm>
            <a:custGeom>
              <a:avLst/>
              <a:gdLst/>
              <a:ahLst/>
              <a:cxnLst/>
              <a:rect r="r" b="b" t="t" l="l"/>
              <a:pathLst>
                <a:path h="824929" w="1110162">
                  <a:moveTo>
                    <a:pt x="0" y="0"/>
                  </a:moveTo>
                  <a:lnTo>
                    <a:pt x="1110162" y="0"/>
                  </a:lnTo>
                  <a:lnTo>
                    <a:pt x="1110162" y="824929"/>
                  </a:lnTo>
                  <a:lnTo>
                    <a:pt x="0" y="824929"/>
                  </a:lnTo>
                  <a:close/>
                </a:path>
              </a:pathLst>
            </a:custGeom>
            <a:blipFill>
              <a:blip r:embed="rId2"/>
              <a:stretch>
                <a:fillRect l="-1825" t="-45407" r="-20089" b="0"/>
              </a:stretch>
            </a:blipFill>
          </p:spPr>
        </p:sp>
      </p:grpSp>
      <p:sp>
        <p:nvSpPr>
          <p:cNvPr name="AutoShape 4" id="4"/>
          <p:cNvSpPr/>
          <p:nvPr/>
        </p:nvSpPr>
        <p:spPr>
          <a:xfrm rot="3595211">
            <a:off x="-5568741" y="1272509"/>
            <a:ext cx="17957179" cy="12676911"/>
          </a:xfrm>
          <a:prstGeom prst="rect">
            <a:avLst/>
          </a:prstGeom>
          <a:solidFill>
            <a:srgbClr val="213559"/>
          </a:solidFill>
        </p:spPr>
      </p:sp>
      <p:sp>
        <p:nvSpPr>
          <p:cNvPr name="AutoShape 5" id="5"/>
          <p:cNvSpPr/>
          <p:nvPr/>
        </p:nvSpPr>
        <p:spPr>
          <a:xfrm rot="3595211">
            <a:off x="-6554194" y="1272509"/>
            <a:ext cx="17957179" cy="12676911"/>
          </a:xfrm>
          <a:prstGeom prst="rect">
            <a:avLst/>
          </a:prstGeom>
          <a:solidFill>
            <a:srgbClr val="263F6B"/>
          </a:solidFill>
        </p:spPr>
      </p:sp>
      <p:sp>
        <p:nvSpPr>
          <p:cNvPr name="AutoShape 6" id="6"/>
          <p:cNvSpPr/>
          <p:nvPr/>
        </p:nvSpPr>
        <p:spPr>
          <a:xfrm>
            <a:off x="-2298994" y="9801697"/>
            <a:ext cx="9005773" cy="0"/>
          </a:xfrm>
          <a:prstGeom prst="line">
            <a:avLst/>
          </a:prstGeom>
          <a:ln cap="rnd" w="19050">
            <a:solidFill>
              <a:srgbClr val="FFFFFF"/>
            </a:solidFill>
            <a:prstDash val="solid"/>
            <a:headEnd type="none" len="sm" w="sm"/>
            <a:tailEnd type="none" len="sm" w="sm"/>
          </a:ln>
        </p:spPr>
      </p:sp>
      <p:sp>
        <p:nvSpPr>
          <p:cNvPr name="AutoShape 7" id="7"/>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Freeform 11" id="11"/>
          <p:cNvSpPr/>
          <p:nvPr/>
        </p:nvSpPr>
        <p:spPr>
          <a:xfrm flipH="false" flipV="false" rot="0">
            <a:off x="641337" y="917676"/>
            <a:ext cx="1562556" cy="258532"/>
          </a:xfrm>
          <a:custGeom>
            <a:avLst/>
            <a:gdLst/>
            <a:ahLst/>
            <a:cxnLst/>
            <a:rect r="r" b="b" t="t" l="l"/>
            <a:pathLst>
              <a:path h="258532" w="1562556">
                <a:moveTo>
                  <a:pt x="0" y="0"/>
                </a:moveTo>
                <a:lnTo>
                  <a:pt x="1562555" y="0"/>
                </a:lnTo>
                <a:lnTo>
                  <a:pt x="1562555" y="258532"/>
                </a:lnTo>
                <a:lnTo>
                  <a:pt x="0" y="25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340897" y="6142798"/>
            <a:ext cx="11248870" cy="2318388"/>
          </a:xfrm>
          <a:prstGeom prst="rect">
            <a:avLst/>
          </a:prstGeom>
        </p:spPr>
        <p:txBody>
          <a:bodyPr anchor="t" rtlCol="false" tIns="0" lIns="0" bIns="0" rIns="0">
            <a:spAutoFit/>
          </a:bodyPr>
          <a:lstStyle/>
          <a:p>
            <a:pPr>
              <a:lnSpc>
                <a:spcPts val="9120"/>
              </a:lnSpc>
            </a:pPr>
            <a:r>
              <a:rPr lang="en-US" sz="8000" spc="-472">
                <a:solidFill>
                  <a:srgbClr val="FFFFFF"/>
                </a:solidFill>
                <a:latin typeface="Montserrat Ultra-Bold Italics"/>
              </a:rPr>
              <a:t>CÔNG TY TNHH </a:t>
            </a:r>
          </a:p>
          <a:p>
            <a:pPr>
              <a:lnSpc>
                <a:spcPts val="9120"/>
              </a:lnSpc>
            </a:pPr>
            <a:r>
              <a:rPr lang="en-US" sz="8000" spc="-472">
                <a:solidFill>
                  <a:srgbClr val="FFFFFF"/>
                </a:solidFill>
                <a:latin typeface="Montserrat Ultra-Bold Italics"/>
              </a:rPr>
              <a:t>MTV TÔN HOA SEN</a:t>
            </a:r>
          </a:p>
        </p:txBody>
      </p:sp>
      <p:sp>
        <p:nvSpPr>
          <p:cNvPr name="TextBox 13" id="13"/>
          <p:cNvSpPr txBox="true"/>
          <p:nvPr/>
        </p:nvSpPr>
        <p:spPr>
          <a:xfrm rot="0">
            <a:off x="340897" y="8743950"/>
            <a:ext cx="8675921" cy="514350"/>
          </a:xfrm>
          <a:prstGeom prst="rect">
            <a:avLst/>
          </a:prstGeom>
        </p:spPr>
        <p:txBody>
          <a:bodyPr anchor="t" rtlCol="false" tIns="0" lIns="0" bIns="0" rIns="0">
            <a:spAutoFit/>
          </a:bodyPr>
          <a:lstStyle/>
          <a:p>
            <a:pPr algn="just">
              <a:lnSpc>
                <a:spcPts val="4200"/>
              </a:lnSpc>
            </a:pPr>
            <a:r>
              <a:rPr lang="en-US" sz="3000">
                <a:solidFill>
                  <a:srgbClr val="FFFFFF"/>
                </a:solidFill>
                <a:latin typeface="Muli"/>
              </a:rPr>
              <a:t>GIẢNG VIÊN: TRẦN THỊ KIM CHI</a:t>
            </a:r>
          </a:p>
        </p:txBody>
      </p:sp>
      <p:sp>
        <p:nvSpPr>
          <p:cNvPr name="TextBox 14" id="14"/>
          <p:cNvSpPr txBox="true"/>
          <p:nvPr/>
        </p:nvSpPr>
        <p:spPr>
          <a:xfrm rot="0">
            <a:off x="2424395" y="761192"/>
            <a:ext cx="1793237" cy="514350"/>
          </a:xfrm>
          <a:prstGeom prst="rect">
            <a:avLst/>
          </a:prstGeom>
        </p:spPr>
        <p:txBody>
          <a:bodyPr anchor="t" rtlCol="false" tIns="0" lIns="0" bIns="0" rIns="0">
            <a:spAutoFit/>
          </a:bodyPr>
          <a:lstStyle/>
          <a:p>
            <a:pPr algn="just">
              <a:lnSpc>
                <a:spcPts val="4200"/>
              </a:lnSpc>
            </a:pPr>
            <a:r>
              <a:rPr lang="en-US" sz="3000">
                <a:solidFill>
                  <a:srgbClr val="FFFFFF"/>
                </a:solidFill>
                <a:latin typeface="Muli"/>
              </a:rPr>
              <a:t>NHÓM 6</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15118" y="504825"/>
            <a:ext cx="1125776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XÂY DỰNG CƠ SỞ DỮ LIỆU</a:t>
            </a:r>
          </a:p>
        </p:txBody>
      </p:sp>
      <p:sp>
        <p:nvSpPr>
          <p:cNvPr name="TextBox 3" id="3"/>
          <p:cNvSpPr txBox="true"/>
          <p:nvPr/>
        </p:nvSpPr>
        <p:spPr>
          <a:xfrm rot="0">
            <a:off x="1671862" y="1260048"/>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NhaMaySanXuat</a:t>
            </a:r>
          </a:p>
          <a:p>
            <a:pPr algn="just" marL="604518" indent="-302259" lvl="1">
              <a:lnSpc>
                <a:spcPts val="3919"/>
              </a:lnSpc>
              <a:buFont typeface="Arial"/>
              <a:buChar char="•"/>
            </a:pPr>
            <a:r>
              <a:rPr lang="en-US" sz="2799">
                <a:solidFill>
                  <a:srgbClr val="3A4096"/>
                </a:solidFill>
                <a:latin typeface="DM Sans"/>
              </a:rPr>
              <a:t>Mã Nhà máy</a:t>
            </a:r>
          </a:p>
          <a:p>
            <a:pPr algn="just" marL="604518" indent="-302259" lvl="1">
              <a:lnSpc>
                <a:spcPts val="3919"/>
              </a:lnSpc>
              <a:buFont typeface="Arial"/>
              <a:buChar char="•"/>
            </a:pPr>
            <a:r>
              <a:rPr lang="en-US" sz="2799">
                <a:solidFill>
                  <a:srgbClr val="3A4096"/>
                </a:solidFill>
                <a:latin typeface="DM Sans"/>
              </a:rPr>
              <a:t>Tên Nhà máy</a:t>
            </a:r>
          </a:p>
          <a:p>
            <a:pPr algn="just" marL="604518" indent="-302259" lvl="1">
              <a:lnSpc>
                <a:spcPts val="3919"/>
              </a:lnSpc>
              <a:buFont typeface="Arial"/>
              <a:buChar char="•"/>
            </a:pPr>
            <a:r>
              <a:rPr lang="en-US" sz="2799">
                <a:solidFill>
                  <a:srgbClr val="3A4096"/>
                </a:solidFill>
                <a:latin typeface="DM Sans"/>
              </a:rPr>
              <a:t>Địa chỉ</a:t>
            </a:r>
          </a:p>
          <a:p>
            <a:pPr algn="just" marL="604518" indent="-302259" lvl="1">
              <a:lnSpc>
                <a:spcPts val="3919"/>
              </a:lnSpc>
              <a:buFont typeface="Arial"/>
              <a:buChar char="•"/>
            </a:pPr>
            <a:r>
              <a:rPr lang="en-US" sz="2799">
                <a:solidFill>
                  <a:srgbClr val="3A4096"/>
                </a:solidFill>
                <a:latin typeface="DM Sans"/>
              </a:rPr>
              <a:t>Số điện thoại</a:t>
            </a:r>
          </a:p>
          <a:p>
            <a:pPr algn="just" marL="604518" indent="-302259" lvl="1">
              <a:lnSpc>
                <a:spcPts val="3919"/>
              </a:lnSpc>
              <a:buFont typeface="Arial"/>
              <a:buChar char="•"/>
            </a:pPr>
            <a:r>
              <a:rPr lang="en-US" sz="2799">
                <a:solidFill>
                  <a:srgbClr val="3A4096"/>
                </a:solidFill>
                <a:latin typeface="DM Sans"/>
              </a:rPr>
              <a:t>Email</a:t>
            </a:r>
          </a:p>
        </p:txBody>
      </p:sp>
      <p:sp>
        <p:nvSpPr>
          <p:cNvPr name="TextBox 4" id="4"/>
          <p:cNvSpPr txBox="true"/>
          <p:nvPr/>
        </p:nvSpPr>
        <p:spPr>
          <a:xfrm rot="0">
            <a:off x="1671862" y="4580889"/>
            <a:ext cx="4519435" cy="19672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NguyenVatLieu</a:t>
            </a:r>
          </a:p>
          <a:p>
            <a:pPr algn="just" marL="604518" indent="-302259" lvl="1">
              <a:lnSpc>
                <a:spcPts val="3919"/>
              </a:lnSpc>
              <a:buFont typeface="Arial"/>
              <a:buChar char="•"/>
            </a:pPr>
            <a:r>
              <a:rPr lang="en-US" sz="2799">
                <a:solidFill>
                  <a:srgbClr val="3A4096"/>
                </a:solidFill>
                <a:latin typeface="DM Sans"/>
              </a:rPr>
              <a:t>Mã Nguyên vật liệu</a:t>
            </a:r>
          </a:p>
          <a:p>
            <a:pPr algn="just" marL="604518" indent="-302259" lvl="1">
              <a:lnSpc>
                <a:spcPts val="3919"/>
              </a:lnSpc>
              <a:buFont typeface="Arial"/>
              <a:buChar char="•"/>
            </a:pPr>
            <a:r>
              <a:rPr lang="en-US" sz="2799">
                <a:solidFill>
                  <a:srgbClr val="3A4096"/>
                </a:solidFill>
                <a:latin typeface="DM Sans"/>
              </a:rPr>
              <a:t>Tên Nguyên vật liệu</a:t>
            </a:r>
          </a:p>
          <a:p>
            <a:pPr algn="just" marL="604518" indent="-302259" lvl="1">
              <a:lnSpc>
                <a:spcPts val="3919"/>
              </a:lnSpc>
              <a:buFont typeface="Arial"/>
              <a:buChar char="•"/>
            </a:pPr>
            <a:r>
              <a:rPr lang="en-US" sz="2799">
                <a:solidFill>
                  <a:srgbClr val="3A4096"/>
                </a:solidFill>
                <a:latin typeface="DM Sans"/>
              </a:rPr>
              <a:t>Số lượng tồn kho</a:t>
            </a:r>
          </a:p>
        </p:txBody>
      </p:sp>
      <p:sp>
        <p:nvSpPr>
          <p:cNvPr name="TextBox 5" id="5"/>
          <p:cNvSpPr txBox="true"/>
          <p:nvPr/>
        </p:nvSpPr>
        <p:spPr>
          <a:xfrm rot="0">
            <a:off x="6884282" y="1260048"/>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YeuCauDatHang</a:t>
            </a:r>
          </a:p>
          <a:p>
            <a:pPr algn="just" marL="604518" indent="-302259" lvl="1">
              <a:lnSpc>
                <a:spcPts val="3919"/>
              </a:lnSpc>
              <a:buFont typeface="Arial"/>
              <a:buChar char="•"/>
            </a:pPr>
            <a:r>
              <a:rPr lang="en-US" sz="2799">
                <a:solidFill>
                  <a:srgbClr val="3A4096"/>
                </a:solidFill>
                <a:latin typeface="DM Sans"/>
              </a:rPr>
              <a:t>Mã Yêu cầu</a:t>
            </a:r>
          </a:p>
          <a:p>
            <a:pPr algn="just" marL="604518" indent="-302259" lvl="1">
              <a:lnSpc>
                <a:spcPts val="3919"/>
              </a:lnSpc>
              <a:buFont typeface="Arial"/>
              <a:buChar char="•"/>
            </a:pPr>
            <a:r>
              <a:rPr lang="en-US" sz="2799">
                <a:solidFill>
                  <a:srgbClr val="3A4096"/>
                </a:solidFill>
                <a:latin typeface="DM Sans"/>
              </a:rPr>
              <a:t>Mã Nguyên vật liệu</a:t>
            </a:r>
          </a:p>
          <a:p>
            <a:pPr algn="just" marL="604518" indent="-302259" lvl="1">
              <a:lnSpc>
                <a:spcPts val="3919"/>
              </a:lnSpc>
              <a:buFont typeface="Arial"/>
              <a:buChar char="•"/>
            </a:pPr>
            <a:r>
              <a:rPr lang="en-US" sz="2799">
                <a:solidFill>
                  <a:srgbClr val="3A4096"/>
                </a:solidFill>
                <a:latin typeface="DM Sans"/>
              </a:rPr>
              <a:t>Mã Nhà máy sản xuất</a:t>
            </a:r>
          </a:p>
          <a:p>
            <a:pPr algn="just" marL="604518" indent="-302259" lvl="1">
              <a:lnSpc>
                <a:spcPts val="3919"/>
              </a:lnSpc>
              <a:buFont typeface="Arial"/>
              <a:buChar char="•"/>
            </a:pPr>
            <a:r>
              <a:rPr lang="en-US" sz="2799">
                <a:solidFill>
                  <a:srgbClr val="3A4096"/>
                </a:solidFill>
                <a:latin typeface="DM Sans"/>
              </a:rPr>
              <a:t>Số lượng yêu cầu</a:t>
            </a:r>
          </a:p>
          <a:p>
            <a:pPr algn="just" marL="604518" indent="-302259" lvl="1">
              <a:lnSpc>
                <a:spcPts val="3919"/>
              </a:lnSpc>
              <a:buFont typeface="Arial"/>
              <a:buChar char="•"/>
            </a:pPr>
            <a:r>
              <a:rPr lang="en-US" sz="2799">
                <a:solidFill>
                  <a:srgbClr val="3A4096"/>
                </a:solidFill>
                <a:latin typeface="DM Sans"/>
              </a:rPr>
              <a:t>Ngày yêu cầu</a:t>
            </a:r>
          </a:p>
        </p:txBody>
      </p:sp>
      <p:sp>
        <p:nvSpPr>
          <p:cNvPr name="TextBox 6" id="6"/>
          <p:cNvSpPr txBox="true"/>
          <p:nvPr/>
        </p:nvSpPr>
        <p:spPr>
          <a:xfrm rot="0">
            <a:off x="12096702" y="1337309"/>
            <a:ext cx="4519435" cy="19672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NhanHang</a:t>
            </a:r>
          </a:p>
          <a:p>
            <a:pPr algn="just" marL="604518" indent="-302259" lvl="1">
              <a:lnSpc>
                <a:spcPts val="3919"/>
              </a:lnSpc>
              <a:buFont typeface="Arial"/>
              <a:buChar char="•"/>
            </a:pPr>
            <a:r>
              <a:rPr lang="en-US" sz="2799">
                <a:solidFill>
                  <a:srgbClr val="3A4096"/>
                </a:solidFill>
                <a:latin typeface="DM Sans"/>
              </a:rPr>
              <a:t>Mã Nhận hàng</a:t>
            </a:r>
          </a:p>
          <a:p>
            <a:pPr algn="just" marL="604518" indent="-302259" lvl="1">
              <a:lnSpc>
                <a:spcPts val="3919"/>
              </a:lnSpc>
              <a:buFont typeface="Arial"/>
              <a:buChar char="•"/>
            </a:pPr>
            <a:r>
              <a:rPr lang="en-US" sz="2799">
                <a:solidFill>
                  <a:srgbClr val="3A4096"/>
                </a:solidFill>
                <a:latin typeface="DM Sans"/>
              </a:rPr>
              <a:t>Mã Đơn đặt hàng</a:t>
            </a:r>
          </a:p>
          <a:p>
            <a:pPr algn="just" marL="604518" indent="-302259" lvl="1">
              <a:lnSpc>
                <a:spcPts val="3919"/>
              </a:lnSpc>
              <a:buFont typeface="Arial"/>
              <a:buChar char="•"/>
            </a:pPr>
            <a:r>
              <a:rPr lang="en-US" sz="2799">
                <a:solidFill>
                  <a:srgbClr val="3A4096"/>
                </a:solidFill>
                <a:latin typeface="DM Sans"/>
              </a:rPr>
              <a:t>Ngày nhận hàng</a:t>
            </a:r>
          </a:p>
        </p:txBody>
      </p:sp>
      <p:sp>
        <p:nvSpPr>
          <p:cNvPr name="TextBox 7" id="7"/>
          <p:cNvSpPr txBox="true"/>
          <p:nvPr/>
        </p:nvSpPr>
        <p:spPr>
          <a:xfrm rot="0">
            <a:off x="6884282" y="4580889"/>
            <a:ext cx="4519435" cy="19672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DonDatHang</a:t>
            </a:r>
          </a:p>
          <a:p>
            <a:pPr algn="just" marL="604518" indent="-302259" lvl="1">
              <a:lnSpc>
                <a:spcPts val="3919"/>
              </a:lnSpc>
              <a:buFont typeface="Arial"/>
              <a:buChar char="•"/>
            </a:pPr>
            <a:r>
              <a:rPr lang="en-US" sz="2799">
                <a:solidFill>
                  <a:srgbClr val="3A4096"/>
                </a:solidFill>
                <a:latin typeface="DM Sans"/>
              </a:rPr>
              <a:t>Mã Đơn đặt hàng</a:t>
            </a:r>
          </a:p>
          <a:p>
            <a:pPr algn="just" marL="604518" indent="-302259" lvl="1">
              <a:lnSpc>
                <a:spcPts val="3919"/>
              </a:lnSpc>
              <a:buFont typeface="Arial"/>
              <a:buChar char="•"/>
            </a:pPr>
            <a:r>
              <a:rPr lang="en-US" sz="2799">
                <a:solidFill>
                  <a:srgbClr val="3A4096"/>
                </a:solidFill>
                <a:latin typeface="DM Sans"/>
              </a:rPr>
              <a:t>Mã Yêu cầu </a:t>
            </a:r>
          </a:p>
          <a:p>
            <a:pPr algn="just" marL="604518" indent="-302259" lvl="1">
              <a:lnSpc>
                <a:spcPts val="3919"/>
              </a:lnSpc>
              <a:buFont typeface="Arial"/>
              <a:buChar char="•"/>
            </a:pPr>
            <a:r>
              <a:rPr lang="en-US" sz="2799">
                <a:solidFill>
                  <a:srgbClr val="3A4096"/>
                </a:solidFill>
                <a:latin typeface="DM Sans"/>
              </a:rPr>
              <a:t>Ngày đặt hàng</a:t>
            </a:r>
          </a:p>
        </p:txBody>
      </p:sp>
      <p:sp>
        <p:nvSpPr>
          <p:cNvPr name="TextBox 8" id="8"/>
          <p:cNvSpPr txBox="true"/>
          <p:nvPr/>
        </p:nvSpPr>
        <p:spPr>
          <a:xfrm rot="0">
            <a:off x="12096702" y="4580889"/>
            <a:ext cx="4519435" cy="24625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KiemTraChatLuong</a:t>
            </a:r>
          </a:p>
          <a:p>
            <a:pPr algn="just" marL="604518" indent="-302259" lvl="1">
              <a:lnSpc>
                <a:spcPts val="3919"/>
              </a:lnSpc>
              <a:buFont typeface="Arial"/>
              <a:buChar char="•"/>
            </a:pPr>
            <a:r>
              <a:rPr lang="en-US" sz="2799">
                <a:solidFill>
                  <a:srgbClr val="3A4096"/>
                </a:solidFill>
                <a:latin typeface="DM Sans"/>
              </a:rPr>
              <a:t>Mã Kiểm tra</a:t>
            </a:r>
          </a:p>
          <a:p>
            <a:pPr algn="just" marL="604518" indent="-302259" lvl="1">
              <a:lnSpc>
                <a:spcPts val="3919"/>
              </a:lnSpc>
              <a:buFont typeface="Arial"/>
              <a:buChar char="•"/>
            </a:pPr>
            <a:r>
              <a:rPr lang="en-US" sz="2799">
                <a:solidFill>
                  <a:srgbClr val="3A4096"/>
                </a:solidFill>
                <a:latin typeface="DM Sans"/>
              </a:rPr>
              <a:t>Mã Nhận hàng</a:t>
            </a:r>
          </a:p>
          <a:p>
            <a:pPr algn="just" marL="604518" indent="-302259" lvl="1">
              <a:lnSpc>
                <a:spcPts val="3919"/>
              </a:lnSpc>
              <a:buFont typeface="Arial"/>
              <a:buChar char="•"/>
            </a:pPr>
            <a:r>
              <a:rPr lang="en-US" sz="2799">
                <a:solidFill>
                  <a:srgbClr val="3A4096"/>
                </a:solidFill>
                <a:latin typeface="DM Sans"/>
              </a:rPr>
              <a:t>Ngày kiểm tra</a:t>
            </a:r>
          </a:p>
          <a:p>
            <a:pPr algn="just" marL="604518" indent="-302259" lvl="1">
              <a:lnSpc>
                <a:spcPts val="3919"/>
              </a:lnSpc>
              <a:buFont typeface="Arial"/>
              <a:buChar char="•"/>
            </a:pPr>
            <a:r>
              <a:rPr lang="en-US" sz="2799">
                <a:solidFill>
                  <a:srgbClr val="3A4096"/>
                </a:solidFill>
                <a:latin typeface="DM Sans"/>
              </a:rPr>
              <a:t>Kết quả </a:t>
            </a:r>
          </a:p>
        </p:txBody>
      </p:sp>
      <p:sp>
        <p:nvSpPr>
          <p:cNvPr name="TextBox 9" id="9"/>
          <p:cNvSpPr txBox="true"/>
          <p:nvPr/>
        </p:nvSpPr>
        <p:spPr>
          <a:xfrm rot="0">
            <a:off x="12096702" y="7329170"/>
            <a:ext cx="4519435" cy="24625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ThanhToan</a:t>
            </a:r>
          </a:p>
          <a:p>
            <a:pPr algn="just" marL="604518" indent="-302259" lvl="1">
              <a:lnSpc>
                <a:spcPts val="3919"/>
              </a:lnSpc>
              <a:buFont typeface="Arial"/>
              <a:buChar char="•"/>
            </a:pPr>
            <a:r>
              <a:rPr lang="en-US" sz="2799">
                <a:solidFill>
                  <a:srgbClr val="3A4096"/>
                </a:solidFill>
                <a:latin typeface="DM Sans"/>
              </a:rPr>
              <a:t>Mã Thanh toán</a:t>
            </a:r>
          </a:p>
          <a:p>
            <a:pPr algn="just" marL="604518" indent="-302259" lvl="1">
              <a:lnSpc>
                <a:spcPts val="3919"/>
              </a:lnSpc>
              <a:buFont typeface="Arial"/>
              <a:buChar char="•"/>
            </a:pPr>
            <a:r>
              <a:rPr lang="en-US" sz="2799">
                <a:solidFill>
                  <a:srgbClr val="3A4096"/>
                </a:solidFill>
                <a:latin typeface="DM Sans"/>
              </a:rPr>
              <a:t>Mã Đơn đặt hàng</a:t>
            </a:r>
          </a:p>
          <a:p>
            <a:pPr algn="just" marL="604518" indent="-302259" lvl="1">
              <a:lnSpc>
                <a:spcPts val="3919"/>
              </a:lnSpc>
              <a:buFont typeface="Arial"/>
              <a:buChar char="•"/>
            </a:pPr>
            <a:r>
              <a:rPr lang="en-US" sz="2799">
                <a:solidFill>
                  <a:srgbClr val="3A4096"/>
                </a:solidFill>
                <a:latin typeface="DM Sans"/>
              </a:rPr>
              <a:t>Ngày thanh toán</a:t>
            </a:r>
          </a:p>
          <a:p>
            <a:pPr algn="just" marL="604518" indent="-302259" lvl="1">
              <a:lnSpc>
                <a:spcPts val="3919"/>
              </a:lnSpc>
              <a:buFont typeface="Arial"/>
              <a:buChar char="•"/>
            </a:pPr>
            <a:r>
              <a:rPr lang="en-US" sz="2799">
                <a:solidFill>
                  <a:srgbClr val="3A4096"/>
                </a:solidFill>
                <a:latin typeface="DM Sans"/>
              </a:rPr>
              <a:t>Tổng tiền</a:t>
            </a:r>
          </a:p>
        </p:txBody>
      </p:sp>
      <p:sp>
        <p:nvSpPr>
          <p:cNvPr name="TextBox 10" id="10"/>
          <p:cNvSpPr txBox="true"/>
          <p:nvPr/>
        </p:nvSpPr>
        <p:spPr>
          <a:xfrm rot="0">
            <a:off x="6884282" y="7081520"/>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NhaCungCap</a:t>
            </a:r>
          </a:p>
          <a:p>
            <a:pPr algn="just" marL="604518" indent="-302259" lvl="1">
              <a:lnSpc>
                <a:spcPts val="3919"/>
              </a:lnSpc>
              <a:buFont typeface="Arial"/>
              <a:buChar char="•"/>
            </a:pPr>
            <a:r>
              <a:rPr lang="en-US" sz="2799">
                <a:solidFill>
                  <a:srgbClr val="3A4096"/>
                </a:solidFill>
                <a:latin typeface="DM Sans"/>
              </a:rPr>
              <a:t>Mã Nhà cung cấp</a:t>
            </a:r>
          </a:p>
          <a:p>
            <a:pPr algn="just" marL="604518" indent="-302259" lvl="1">
              <a:lnSpc>
                <a:spcPts val="3919"/>
              </a:lnSpc>
              <a:buFont typeface="Arial"/>
              <a:buChar char="•"/>
            </a:pPr>
            <a:r>
              <a:rPr lang="en-US" sz="2799">
                <a:solidFill>
                  <a:srgbClr val="3A4096"/>
                </a:solidFill>
                <a:latin typeface="DM Sans"/>
              </a:rPr>
              <a:t>Tên nhà cung cấp</a:t>
            </a:r>
          </a:p>
          <a:p>
            <a:pPr algn="just" marL="604518" indent="-302259" lvl="1">
              <a:lnSpc>
                <a:spcPts val="3919"/>
              </a:lnSpc>
              <a:buFont typeface="Arial"/>
              <a:buChar char="•"/>
            </a:pPr>
            <a:r>
              <a:rPr lang="en-US" sz="2799">
                <a:solidFill>
                  <a:srgbClr val="3A4096"/>
                </a:solidFill>
                <a:latin typeface="DM Sans"/>
              </a:rPr>
              <a:t>Địa chỉ</a:t>
            </a:r>
          </a:p>
          <a:p>
            <a:pPr algn="just" marL="604518" indent="-302259" lvl="1">
              <a:lnSpc>
                <a:spcPts val="3919"/>
              </a:lnSpc>
              <a:buFont typeface="Arial"/>
              <a:buChar char="•"/>
            </a:pPr>
            <a:r>
              <a:rPr lang="en-US" sz="2799">
                <a:solidFill>
                  <a:srgbClr val="3A4096"/>
                </a:solidFill>
                <a:latin typeface="DM Sans"/>
              </a:rPr>
              <a:t>Số điện thoại</a:t>
            </a:r>
          </a:p>
          <a:p>
            <a:pPr algn="just" marL="604518" indent="-302259" lvl="1">
              <a:lnSpc>
                <a:spcPts val="3919"/>
              </a:lnSpc>
              <a:buFont typeface="Arial"/>
              <a:buChar char="•"/>
            </a:pPr>
            <a:r>
              <a:rPr lang="en-US" sz="2799">
                <a:solidFill>
                  <a:srgbClr val="3A4096"/>
                </a:solidFill>
                <a:latin typeface="DM Sans"/>
              </a:rPr>
              <a:t>Email</a:t>
            </a:r>
          </a:p>
        </p:txBody>
      </p:sp>
      <p:sp>
        <p:nvSpPr>
          <p:cNvPr name="TextBox 11" id="11"/>
          <p:cNvSpPr txBox="true"/>
          <p:nvPr/>
        </p:nvSpPr>
        <p:spPr>
          <a:xfrm rot="0">
            <a:off x="1671862" y="7329170"/>
            <a:ext cx="4519435" cy="24625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Kho</a:t>
            </a:r>
          </a:p>
          <a:p>
            <a:pPr algn="just" marL="604518" indent="-302259" lvl="1">
              <a:lnSpc>
                <a:spcPts val="3919"/>
              </a:lnSpc>
              <a:buFont typeface="Arial"/>
              <a:buChar char="•"/>
            </a:pPr>
            <a:r>
              <a:rPr lang="en-US" sz="2799">
                <a:solidFill>
                  <a:srgbClr val="3A4096"/>
                </a:solidFill>
                <a:latin typeface="DM Sans"/>
              </a:rPr>
              <a:t>Mã Kho</a:t>
            </a:r>
          </a:p>
          <a:p>
            <a:pPr algn="just" marL="604518" indent="-302259" lvl="1">
              <a:lnSpc>
                <a:spcPts val="3919"/>
              </a:lnSpc>
              <a:buFont typeface="Arial"/>
              <a:buChar char="•"/>
            </a:pPr>
            <a:r>
              <a:rPr lang="en-US" sz="2799">
                <a:solidFill>
                  <a:srgbClr val="3A4096"/>
                </a:solidFill>
                <a:latin typeface="DM Sans"/>
              </a:rPr>
              <a:t>Tên Kho </a:t>
            </a:r>
          </a:p>
          <a:p>
            <a:pPr algn="just" marL="604518" indent="-302259" lvl="1">
              <a:lnSpc>
                <a:spcPts val="3919"/>
              </a:lnSpc>
              <a:buFont typeface="Arial"/>
              <a:buChar char="•"/>
            </a:pPr>
            <a:r>
              <a:rPr lang="en-US" sz="2799">
                <a:solidFill>
                  <a:srgbClr val="3A4096"/>
                </a:solidFill>
                <a:latin typeface="DM Sans"/>
              </a:rPr>
              <a:t>Địa chỉ</a:t>
            </a:r>
          </a:p>
          <a:p>
            <a:pPr algn="just" marL="604518" indent="-302259" lvl="1">
              <a:lnSpc>
                <a:spcPts val="3919"/>
              </a:lnSpc>
              <a:buFont typeface="Arial"/>
              <a:buChar char="•"/>
            </a:pPr>
            <a:r>
              <a:rPr lang="en-US" sz="2799">
                <a:solidFill>
                  <a:srgbClr val="3A4096"/>
                </a:solidFill>
                <a:latin typeface="DM Sans"/>
              </a:rPr>
              <a:t>Số điện thoại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false" flipV="false" rot="0">
            <a:off x="11637035" y="8218779"/>
            <a:ext cx="9366317" cy="9366317"/>
          </a:xfrm>
          <a:custGeom>
            <a:avLst/>
            <a:gdLst/>
            <a:ahLst/>
            <a:cxnLst/>
            <a:rect r="r" b="b" t="t" l="l"/>
            <a:pathLst>
              <a:path h="9366317" w="9366317">
                <a:moveTo>
                  <a:pt x="0" y="0"/>
                </a:moveTo>
                <a:lnTo>
                  <a:pt x="9366317" y="0"/>
                </a:lnTo>
                <a:lnTo>
                  <a:pt x="9366317" y="9366317"/>
                </a:lnTo>
                <a:lnTo>
                  <a:pt x="0" y="9366317"/>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358115" y="9343533"/>
            <a:ext cx="665381" cy="638765"/>
          </a:xfrm>
          <a:custGeom>
            <a:avLst/>
            <a:gdLst/>
            <a:ahLst/>
            <a:cxnLst/>
            <a:rect r="r" b="b" t="t" l="l"/>
            <a:pathLst>
              <a:path h="638765" w="665381">
                <a:moveTo>
                  <a:pt x="0" y="0"/>
                </a:moveTo>
                <a:lnTo>
                  <a:pt x="665380" y="0"/>
                </a:lnTo>
                <a:lnTo>
                  <a:pt x="665380" y="638766"/>
                </a:lnTo>
                <a:lnTo>
                  <a:pt x="0" y="6387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14302" y="1766213"/>
            <a:ext cx="1496766" cy="1496766"/>
          </a:xfrm>
          <a:custGeom>
            <a:avLst/>
            <a:gdLst/>
            <a:ahLst/>
            <a:cxnLst/>
            <a:rect r="r" b="b" t="t" l="l"/>
            <a:pathLst>
              <a:path h="1496766" w="1496766">
                <a:moveTo>
                  <a:pt x="0" y="0"/>
                </a:moveTo>
                <a:lnTo>
                  <a:pt x="1496766" y="0"/>
                </a:lnTo>
                <a:lnTo>
                  <a:pt x="1496766" y="1496766"/>
                </a:lnTo>
                <a:lnTo>
                  <a:pt x="0" y="14967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011831" y="5479680"/>
            <a:ext cx="1701708" cy="889142"/>
          </a:xfrm>
          <a:custGeom>
            <a:avLst/>
            <a:gdLst/>
            <a:ahLst/>
            <a:cxnLst/>
            <a:rect r="r" b="b" t="t" l="l"/>
            <a:pathLst>
              <a:path h="889142" w="1701708">
                <a:moveTo>
                  <a:pt x="0" y="0"/>
                </a:moveTo>
                <a:lnTo>
                  <a:pt x="1701708" y="0"/>
                </a:lnTo>
                <a:lnTo>
                  <a:pt x="1701708" y="889142"/>
                </a:lnTo>
                <a:lnTo>
                  <a:pt x="0" y="8891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739110" y="1958081"/>
            <a:ext cx="1369688" cy="1160811"/>
          </a:xfrm>
          <a:custGeom>
            <a:avLst/>
            <a:gdLst/>
            <a:ahLst/>
            <a:cxnLst/>
            <a:rect r="r" b="b" t="t" l="l"/>
            <a:pathLst>
              <a:path h="1160811" w="1369688">
                <a:moveTo>
                  <a:pt x="0" y="0"/>
                </a:moveTo>
                <a:lnTo>
                  <a:pt x="1369688" y="0"/>
                </a:lnTo>
                <a:lnTo>
                  <a:pt x="1369688" y="1160811"/>
                </a:lnTo>
                <a:lnTo>
                  <a:pt x="0" y="1160811"/>
                </a:lnTo>
                <a:lnTo>
                  <a:pt x="0" y="0"/>
                </a:lnTo>
                <a:close/>
              </a:path>
            </a:pathLst>
          </a:custGeom>
          <a:blipFill>
            <a:blip r:embed="rId10"/>
            <a:stretch>
              <a:fillRect l="0" t="0" r="0" b="0"/>
            </a:stretch>
          </a:blipFill>
        </p:spPr>
      </p:sp>
      <p:sp>
        <p:nvSpPr>
          <p:cNvPr name="Freeform 9" id="9"/>
          <p:cNvSpPr/>
          <p:nvPr/>
        </p:nvSpPr>
        <p:spPr>
          <a:xfrm flipH="false" flipV="false" rot="0">
            <a:off x="2114302" y="7397522"/>
            <a:ext cx="1337117" cy="1253547"/>
          </a:xfrm>
          <a:custGeom>
            <a:avLst/>
            <a:gdLst/>
            <a:ahLst/>
            <a:cxnLst/>
            <a:rect r="r" b="b" t="t" l="l"/>
            <a:pathLst>
              <a:path h="1253547" w="1337117">
                <a:moveTo>
                  <a:pt x="0" y="0"/>
                </a:moveTo>
                <a:lnTo>
                  <a:pt x="1337117" y="0"/>
                </a:lnTo>
                <a:lnTo>
                  <a:pt x="1337117" y="1253547"/>
                </a:lnTo>
                <a:lnTo>
                  <a:pt x="0" y="12535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2233997" y="3535451"/>
            <a:ext cx="1257376" cy="1257376"/>
          </a:xfrm>
          <a:custGeom>
            <a:avLst/>
            <a:gdLst/>
            <a:ahLst/>
            <a:cxnLst/>
            <a:rect r="r" b="b" t="t" l="l"/>
            <a:pathLst>
              <a:path h="1257376" w="1257376">
                <a:moveTo>
                  <a:pt x="0" y="0"/>
                </a:moveTo>
                <a:lnTo>
                  <a:pt x="1257376" y="0"/>
                </a:lnTo>
                <a:lnTo>
                  <a:pt x="1257376" y="1257376"/>
                </a:lnTo>
                <a:lnTo>
                  <a:pt x="0" y="125737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9756389" y="3440418"/>
            <a:ext cx="1352409" cy="1352409"/>
          </a:xfrm>
          <a:custGeom>
            <a:avLst/>
            <a:gdLst/>
            <a:ahLst/>
            <a:cxnLst/>
            <a:rect r="r" b="b" t="t" l="l"/>
            <a:pathLst>
              <a:path h="1352409" w="1352409">
                <a:moveTo>
                  <a:pt x="0" y="0"/>
                </a:moveTo>
                <a:lnTo>
                  <a:pt x="1352409" y="0"/>
                </a:lnTo>
                <a:lnTo>
                  <a:pt x="1352409" y="1352409"/>
                </a:lnTo>
                <a:lnTo>
                  <a:pt x="0" y="135240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9814649" y="5277177"/>
            <a:ext cx="1294149" cy="1294149"/>
          </a:xfrm>
          <a:custGeom>
            <a:avLst/>
            <a:gdLst/>
            <a:ahLst/>
            <a:cxnLst/>
            <a:rect r="r" b="b" t="t" l="l"/>
            <a:pathLst>
              <a:path h="1294149" w="1294149">
                <a:moveTo>
                  <a:pt x="0" y="0"/>
                </a:moveTo>
                <a:lnTo>
                  <a:pt x="1294149" y="0"/>
                </a:lnTo>
                <a:lnTo>
                  <a:pt x="1294149" y="1294149"/>
                </a:lnTo>
                <a:lnTo>
                  <a:pt x="0" y="129414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4190163" y="2009546"/>
            <a:ext cx="3604905" cy="1109346"/>
          </a:xfrm>
          <a:prstGeom prst="rect">
            <a:avLst/>
          </a:prstGeom>
        </p:spPr>
        <p:txBody>
          <a:bodyPr anchor="t" rtlCol="false" tIns="0" lIns="0" bIns="0" rIns="0">
            <a:spAutoFit/>
          </a:bodyPr>
          <a:lstStyle/>
          <a:p>
            <a:pPr algn="ctr">
              <a:lnSpc>
                <a:spcPts val="4479"/>
              </a:lnSpc>
            </a:pPr>
            <a:r>
              <a:rPr lang="en-US" sz="3199">
                <a:solidFill>
                  <a:srgbClr val="3A4096"/>
                </a:solidFill>
                <a:latin typeface="DM Sans Bold"/>
              </a:rPr>
              <a:t>Quản lí </a:t>
            </a:r>
          </a:p>
          <a:p>
            <a:pPr algn="ctr" marL="0" indent="0" lvl="0">
              <a:lnSpc>
                <a:spcPts val="4479"/>
              </a:lnSpc>
              <a:spcBef>
                <a:spcPct val="0"/>
              </a:spcBef>
            </a:pPr>
            <a:r>
              <a:rPr lang="en-US" sz="3199">
                <a:solidFill>
                  <a:srgbClr val="3A4096"/>
                </a:solidFill>
                <a:latin typeface="DM Sans Bold"/>
              </a:rPr>
              <a:t>nguyên vật liệu</a:t>
            </a:r>
          </a:p>
        </p:txBody>
      </p:sp>
      <p:sp>
        <p:nvSpPr>
          <p:cNvPr name="TextBox 14" id="14"/>
          <p:cNvSpPr txBox="true"/>
          <p:nvPr/>
        </p:nvSpPr>
        <p:spPr>
          <a:xfrm rot="0">
            <a:off x="2989703" y="928397"/>
            <a:ext cx="12308594"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CÁC CHỨC NĂNG CỦA QUY TRÌNH SẢN XUẤT-NHẬP KHO</a:t>
            </a:r>
          </a:p>
        </p:txBody>
      </p:sp>
      <p:sp>
        <p:nvSpPr>
          <p:cNvPr name="TextBox 15" id="15"/>
          <p:cNvSpPr txBox="true"/>
          <p:nvPr/>
        </p:nvSpPr>
        <p:spPr>
          <a:xfrm rot="0">
            <a:off x="4045496" y="3857116"/>
            <a:ext cx="4338661" cy="547371"/>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Quản lí nhà cung cấp</a:t>
            </a:r>
          </a:p>
        </p:txBody>
      </p:sp>
      <p:sp>
        <p:nvSpPr>
          <p:cNvPr name="TextBox 16" id="16"/>
          <p:cNvSpPr txBox="true"/>
          <p:nvPr/>
        </p:nvSpPr>
        <p:spPr>
          <a:xfrm rot="0">
            <a:off x="4190163" y="5259477"/>
            <a:ext cx="4049327" cy="1109346"/>
          </a:xfrm>
          <a:prstGeom prst="rect">
            <a:avLst/>
          </a:prstGeom>
        </p:spPr>
        <p:txBody>
          <a:bodyPr anchor="t" rtlCol="false" tIns="0" lIns="0" bIns="0" rIns="0">
            <a:spAutoFit/>
          </a:bodyPr>
          <a:lstStyle/>
          <a:p>
            <a:pPr algn="ctr">
              <a:lnSpc>
                <a:spcPts val="4479"/>
              </a:lnSpc>
            </a:pPr>
            <a:r>
              <a:rPr lang="en-US" sz="3199">
                <a:solidFill>
                  <a:srgbClr val="3A4096"/>
                </a:solidFill>
                <a:latin typeface="DM Sans Bold"/>
              </a:rPr>
              <a:t>Quản lí </a:t>
            </a:r>
          </a:p>
          <a:p>
            <a:pPr algn="ctr" marL="0" indent="0" lvl="0">
              <a:lnSpc>
                <a:spcPts val="4479"/>
              </a:lnSpc>
              <a:spcBef>
                <a:spcPct val="0"/>
              </a:spcBef>
            </a:pPr>
            <a:r>
              <a:rPr lang="en-US" sz="3199">
                <a:solidFill>
                  <a:srgbClr val="3A4096"/>
                </a:solidFill>
                <a:latin typeface="DM Sans Bold"/>
              </a:rPr>
              <a:t>kho hàng/nhà máy</a:t>
            </a:r>
          </a:p>
        </p:txBody>
      </p:sp>
      <p:sp>
        <p:nvSpPr>
          <p:cNvPr name="TextBox 17" id="17"/>
          <p:cNvSpPr txBox="true"/>
          <p:nvPr/>
        </p:nvSpPr>
        <p:spPr>
          <a:xfrm rot="0">
            <a:off x="11565126" y="2316671"/>
            <a:ext cx="4711043" cy="547371"/>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Quản lí đơn đặt hàng</a:t>
            </a:r>
          </a:p>
        </p:txBody>
      </p:sp>
      <p:sp>
        <p:nvSpPr>
          <p:cNvPr name="TextBox 18" id="18"/>
          <p:cNvSpPr txBox="true"/>
          <p:nvPr/>
        </p:nvSpPr>
        <p:spPr>
          <a:xfrm rot="0">
            <a:off x="12211558" y="3910219"/>
            <a:ext cx="3625663" cy="547371"/>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Quản lí thanh toán</a:t>
            </a:r>
          </a:p>
        </p:txBody>
      </p:sp>
      <p:sp>
        <p:nvSpPr>
          <p:cNvPr name="TextBox 19" id="19"/>
          <p:cNvSpPr txBox="true"/>
          <p:nvPr/>
        </p:nvSpPr>
        <p:spPr>
          <a:xfrm rot="0">
            <a:off x="4193106" y="7874544"/>
            <a:ext cx="4577744" cy="547371"/>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Báo cáo, thống kê</a:t>
            </a:r>
          </a:p>
        </p:txBody>
      </p:sp>
      <p:sp>
        <p:nvSpPr>
          <p:cNvPr name="TextBox 20" id="20"/>
          <p:cNvSpPr txBox="true"/>
          <p:nvPr/>
        </p:nvSpPr>
        <p:spPr>
          <a:xfrm rot="0">
            <a:off x="12211558" y="5259477"/>
            <a:ext cx="4482919" cy="1109346"/>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Quản lí người dùng và phân quyền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false" flipV="false" rot="0">
            <a:off x="11637035" y="8218779"/>
            <a:ext cx="9366317" cy="9366317"/>
          </a:xfrm>
          <a:custGeom>
            <a:avLst/>
            <a:gdLst/>
            <a:ahLst/>
            <a:cxnLst/>
            <a:rect r="r" b="b" t="t" l="l"/>
            <a:pathLst>
              <a:path h="9366317" w="9366317">
                <a:moveTo>
                  <a:pt x="0" y="0"/>
                </a:moveTo>
                <a:lnTo>
                  <a:pt x="9366317" y="0"/>
                </a:lnTo>
                <a:lnTo>
                  <a:pt x="9366317" y="9366317"/>
                </a:lnTo>
                <a:lnTo>
                  <a:pt x="0" y="9366317"/>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358115" y="9343533"/>
            <a:ext cx="665381" cy="638765"/>
          </a:xfrm>
          <a:custGeom>
            <a:avLst/>
            <a:gdLst/>
            <a:ahLst/>
            <a:cxnLst/>
            <a:rect r="r" b="b" t="t" l="l"/>
            <a:pathLst>
              <a:path h="638765" w="665381">
                <a:moveTo>
                  <a:pt x="0" y="0"/>
                </a:moveTo>
                <a:lnTo>
                  <a:pt x="665380" y="0"/>
                </a:lnTo>
                <a:lnTo>
                  <a:pt x="665380" y="638766"/>
                </a:lnTo>
                <a:lnTo>
                  <a:pt x="0" y="6387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496063" y="1113933"/>
            <a:ext cx="15765983" cy="8868365"/>
          </a:xfrm>
          <a:prstGeom prst="rect">
            <a:avLst/>
          </a:prstGeom>
        </p:spPr>
      </p:pic>
      <p:sp>
        <p:nvSpPr>
          <p:cNvPr name="TextBox 7" id="7"/>
          <p:cNvSpPr txBox="true"/>
          <p:nvPr/>
        </p:nvSpPr>
        <p:spPr>
          <a:xfrm rot="0">
            <a:off x="3515118" y="504825"/>
            <a:ext cx="11727872"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 HIỆN THỰC QUY TRÌNH TRÊN ODOO</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673945"/>
            <a:ext cx="17259300" cy="8939111"/>
            <a:chOff x="0" y="0"/>
            <a:chExt cx="4545659" cy="2354334"/>
          </a:xfrm>
        </p:grpSpPr>
        <p:sp>
          <p:nvSpPr>
            <p:cNvPr name="Freeform 3" id="3"/>
            <p:cNvSpPr/>
            <p:nvPr/>
          </p:nvSpPr>
          <p:spPr>
            <a:xfrm flipH="false" flipV="false" rot="0">
              <a:off x="0" y="0"/>
              <a:ext cx="4545659" cy="2354334"/>
            </a:xfrm>
            <a:custGeom>
              <a:avLst/>
              <a:gdLst/>
              <a:ahLst/>
              <a:cxnLst/>
              <a:rect r="r" b="b" t="t" l="l"/>
              <a:pathLst>
                <a:path h="2354334" w="4545659">
                  <a:moveTo>
                    <a:pt x="8523" y="0"/>
                  </a:moveTo>
                  <a:lnTo>
                    <a:pt x="4537137" y="0"/>
                  </a:lnTo>
                  <a:cubicBezTo>
                    <a:pt x="4541844" y="0"/>
                    <a:pt x="4545659" y="3816"/>
                    <a:pt x="4545659" y="8523"/>
                  </a:cubicBezTo>
                  <a:lnTo>
                    <a:pt x="4545659" y="2345811"/>
                  </a:lnTo>
                  <a:cubicBezTo>
                    <a:pt x="4545659" y="2348071"/>
                    <a:pt x="4544761" y="2350239"/>
                    <a:pt x="4543163" y="2351837"/>
                  </a:cubicBezTo>
                  <a:cubicBezTo>
                    <a:pt x="4541565" y="2353436"/>
                    <a:pt x="4539397" y="2354334"/>
                    <a:pt x="4537137" y="2354334"/>
                  </a:cubicBezTo>
                  <a:lnTo>
                    <a:pt x="8523" y="2354334"/>
                  </a:lnTo>
                  <a:cubicBezTo>
                    <a:pt x="3816" y="2354334"/>
                    <a:pt x="0" y="2350518"/>
                    <a:pt x="0" y="2345811"/>
                  </a:cubicBezTo>
                  <a:lnTo>
                    <a:pt x="0" y="8523"/>
                  </a:lnTo>
                  <a:cubicBezTo>
                    <a:pt x="0" y="3816"/>
                    <a:pt x="3816" y="0"/>
                    <a:pt x="8523" y="0"/>
                  </a:cubicBezTo>
                  <a:close/>
                </a:path>
              </a:pathLst>
            </a:custGeom>
            <a:solidFill>
              <a:srgbClr val="000000">
                <a:alpha val="0"/>
              </a:srgbClr>
            </a:solidFill>
            <a:ln w="28575" cap="sq">
              <a:solidFill>
                <a:srgbClr val="263F6B"/>
              </a:solidFill>
              <a:prstDash val="solid"/>
              <a:miter/>
            </a:ln>
          </p:spPr>
        </p:sp>
        <p:sp>
          <p:nvSpPr>
            <p:cNvPr name="TextBox 4" id="4"/>
            <p:cNvSpPr txBox="true"/>
            <p:nvPr/>
          </p:nvSpPr>
          <p:spPr>
            <a:xfrm>
              <a:off x="0" y="-28575"/>
              <a:ext cx="4545659" cy="2382909"/>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753329" y="1379968"/>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AutoShape 15" id="15"/>
          <p:cNvSpPr/>
          <p:nvPr/>
        </p:nvSpPr>
        <p:spPr>
          <a:xfrm>
            <a:off x="1247028" y="1965559"/>
            <a:ext cx="15822467" cy="0"/>
          </a:xfrm>
          <a:prstGeom prst="line">
            <a:avLst/>
          </a:prstGeom>
          <a:ln cap="flat" w="28575">
            <a:solidFill>
              <a:srgbClr val="084C6E"/>
            </a:solidFill>
            <a:prstDash val="solid"/>
            <a:headEnd type="none" len="sm" w="sm"/>
            <a:tailEnd type="none" len="sm" w="sm"/>
          </a:ln>
        </p:spPr>
      </p:sp>
      <p:sp>
        <p:nvSpPr>
          <p:cNvPr name="Freeform 16" id="16"/>
          <p:cNvSpPr/>
          <p:nvPr/>
        </p:nvSpPr>
        <p:spPr>
          <a:xfrm flipH="false" flipV="false" rot="0">
            <a:off x="16349806" y="1225269"/>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2977361" y="4371975"/>
            <a:ext cx="12333279" cy="1886146"/>
            <a:chOff x="0" y="0"/>
            <a:chExt cx="3248271" cy="496763"/>
          </a:xfrm>
        </p:grpSpPr>
        <p:sp>
          <p:nvSpPr>
            <p:cNvPr name="Freeform 18" id="18"/>
            <p:cNvSpPr/>
            <p:nvPr/>
          </p:nvSpPr>
          <p:spPr>
            <a:xfrm flipH="false" flipV="false" rot="0">
              <a:off x="0" y="0"/>
              <a:ext cx="3248271" cy="496763"/>
            </a:xfrm>
            <a:custGeom>
              <a:avLst/>
              <a:gdLst/>
              <a:ahLst/>
              <a:cxnLst/>
              <a:rect r="r" b="b" t="t" l="l"/>
              <a:pathLst>
                <a:path h="496763" w="3248271">
                  <a:moveTo>
                    <a:pt x="3045071" y="0"/>
                  </a:moveTo>
                  <a:cubicBezTo>
                    <a:pt x="3157295" y="0"/>
                    <a:pt x="3248271" y="111204"/>
                    <a:pt x="3248271" y="248381"/>
                  </a:cubicBezTo>
                  <a:cubicBezTo>
                    <a:pt x="3248271" y="385559"/>
                    <a:pt x="3157295" y="496763"/>
                    <a:pt x="3045071" y="496763"/>
                  </a:cubicBezTo>
                  <a:lnTo>
                    <a:pt x="203200" y="496763"/>
                  </a:lnTo>
                  <a:cubicBezTo>
                    <a:pt x="90976" y="496763"/>
                    <a:pt x="0" y="385559"/>
                    <a:pt x="0" y="248381"/>
                  </a:cubicBezTo>
                  <a:cubicBezTo>
                    <a:pt x="0" y="111204"/>
                    <a:pt x="90976" y="0"/>
                    <a:pt x="203200" y="0"/>
                  </a:cubicBezTo>
                  <a:close/>
                </a:path>
              </a:pathLst>
            </a:custGeom>
            <a:solidFill>
              <a:srgbClr val="213559"/>
            </a:solidFill>
          </p:spPr>
        </p:sp>
        <p:sp>
          <p:nvSpPr>
            <p:cNvPr name="TextBox 19" id="19"/>
            <p:cNvSpPr txBox="true"/>
            <p:nvPr/>
          </p:nvSpPr>
          <p:spPr>
            <a:xfrm>
              <a:off x="0" y="-76200"/>
              <a:ext cx="3248271" cy="572963"/>
            </a:xfrm>
            <a:prstGeom prst="rect">
              <a:avLst/>
            </a:prstGeom>
          </p:spPr>
          <p:txBody>
            <a:bodyPr anchor="ctr" rtlCol="false" tIns="50800" lIns="50800" bIns="50800" rIns="50800"/>
            <a:lstStyle/>
            <a:p>
              <a:pPr algn="ctr">
                <a:lnSpc>
                  <a:spcPts val="5599"/>
                </a:lnSpc>
              </a:pPr>
              <a:r>
                <a:rPr lang="en-US" sz="3999">
                  <a:solidFill>
                    <a:srgbClr val="FFFFFF"/>
                  </a:solidFill>
                  <a:latin typeface="Muli Bold"/>
                </a:rPr>
                <a:t>QUY TRÌNH SẢN XUẤT - NHẬP KHO</a:t>
              </a:r>
            </a:p>
          </p:txBody>
        </p:sp>
      </p:grpSp>
      <p:sp>
        <p:nvSpPr>
          <p:cNvPr name="AutoShape 20" id="20"/>
          <p:cNvSpPr/>
          <p:nvPr/>
        </p:nvSpPr>
        <p:spPr>
          <a:xfrm>
            <a:off x="4287897" y="5856084"/>
            <a:ext cx="9712206" cy="0"/>
          </a:xfrm>
          <a:prstGeom prst="line">
            <a:avLst/>
          </a:prstGeom>
          <a:ln cap="flat" w="38100">
            <a:solidFill>
              <a:srgbClr val="FFFFFF"/>
            </a:solidFill>
            <a:prstDash val="solid"/>
            <a:headEnd type="none" len="sm" w="sm"/>
            <a:tailEnd type="none" len="sm" w="sm"/>
          </a:ln>
        </p:spPr>
      </p:sp>
      <p:sp>
        <p:nvSpPr>
          <p:cNvPr name="TextBox 21" id="21"/>
          <p:cNvSpPr txBox="true"/>
          <p:nvPr/>
        </p:nvSpPr>
        <p:spPr>
          <a:xfrm rot="0">
            <a:off x="1247028" y="1322818"/>
            <a:ext cx="1793237" cy="514350"/>
          </a:xfrm>
          <a:prstGeom prst="rect">
            <a:avLst/>
          </a:prstGeom>
        </p:spPr>
        <p:txBody>
          <a:bodyPr anchor="t" rtlCol="false" tIns="0" lIns="0" bIns="0" rIns="0">
            <a:spAutoFit/>
          </a:bodyPr>
          <a:lstStyle/>
          <a:p>
            <a:pPr algn="just">
              <a:lnSpc>
                <a:spcPts val="4200"/>
              </a:lnSpc>
            </a:pPr>
            <a:r>
              <a:rPr lang="en-US" sz="3000">
                <a:solidFill>
                  <a:srgbClr val="203850"/>
                </a:solidFill>
                <a:latin typeface="Muli"/>
              </a:rPr>
              <a:t>NHÓM 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421351"/>
            <a:ext cx="5207445" cy="2432143"/>
            <a:chOff x="0" y="0"/>
            <a:chExt cx="1899690" cy="887252"/>
          </a:xfrm>
        </p:grpSpPr>
        <p:sp>
          <p:nvSpPr>
            <p:cNvPr name="Freeform 3" id="3"/>
            <p:cNvSpPr/>
            <p:nvPr/>
          </p:nvSpPr>
          <p:spPr>
            <a:xfrm flipH="false" flipV="false" rot="0">
              <a:off x="0" y="0"/>
              <a:ext cx="1899690" cy="887253"/>
            </a:xfrm>
            <a:custGeom>
              <a:avLst/>
              <a:gdLst/>
              <a:ahLst/>
              <a:cxnLst/>
              <a:rect r="r" b="b" t="t" l="l"/>
              <a:pathLst>
                <a:path h="887253" w="1899690">
                  <a:moveTo>
                    <a:pt x="1775230" y="887252"/>
                  </a:moveTo>
                  <a:lnTo>
                    <a:pt x="124460" y="887252"/>
                  </a:lnTo>
                  <a:cubicBezTo>
                    <a:pt x="55880" y="887252"/>
                    <a:pt x="0" y="831373"/>
                    <a:pt x="0" y="762792"/>
                  </a:cubicBezTo>
                  <a:lnTo>
                    <a:pt x="0" y="124460"/>
                  </a:lnTo>
                  <a:cubicBezTo>
                    <a:pt x="0" y="55880"/>
                    <a:pt x="55880" y="0"/>
                    <a:pt x="124460" y="0"/>
                  </a:cubicBezTo>
                  <a:lnTo>
                    <a:pt x="1775230" y="0"/>
                  </a:lnTo>
                  <a:cubicBezTo>
                    <a:pt x="1843810" y="0"/>
                    <a:pt x="1899690" y="55880"/>
                    <a:pt x="1899690" y="124460"/>
                  </a:cubicBezTo>
                  <a:lnTo>
                    <a:pt x="1899690" y="762793"/>
                  </a:lnTo>
                  <a:cubicBezTo>
                    <a:pt x="1899690" y="831373"/>
                    <a:pt x="1843810" y="887253"/>
                    <a:pt x="1775230" y="887253"/>
                  </a:cubicBezTo>
                  <a:close/>
                </a:path>
              </a:pathLst>
            </a:custGeom>
            <a:solidFill>
              <a:srgbClr val="EDF1F2">
                <a:alpha val="30980"/>
              </a:srgbClr>
            </a:solidFill>
          </p:spPr>
        </p:sp>
      </p:grpSp>
      <p:sp>
        <p:nvSpPr>
          <p:cNvPr name="Freeform 4" id="4"/>
          <p:cNvSpPr/>
          <p:nvPr/>
        </p:nvSpPr>
        <p:spPr>
          <a:xfrm flipH="false" flipV="false" rot="5009839">
            <a:off x="-114501" y="3795875"/>
            <a:ext cx="1423391" cy="706358"/>
          </a:xfrm>
          <a:custGeom>
            <a:avLst/>
            <a:gdLst/>
            <a:ahLst/>
            <a:cxnLst/>
            <a:rect r="r" b="b" t="t" l="l"/>
            <a:pathLst>
              <a:path h="706358" w="1423391">
                <a:moveTo>
                  <a:pt x="0" y="0"/>
                </a:moveTo>
                <a:lnTo>
                  <a:pt x="1423390" y="0"/>
                </a:lnTo>
                <a:lnTo>
                  <a:pt x="1423390" y="706357"/>
                </a:lnTo>
                <a:lnTo>
                  <a:pt x="0" y="706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8100000">
            <a:off x="12667705" y="8404343"/>
            <a:ext cx="1675183" cy="831310"/>
          </a:xfrm>
          <a:custGeom>
            <a:avLst/>
            <a:gdLst/>
            <a:ahLst/>
            <a:cxnLst/>
            <a:rect r="r" b="b" t="t" l="l"/>
            <a:pathLst>
              <a:path h="831310" w="1675183">
                <a:moveTo>
                  <a:pt x="1675183" y="831310"/>
                </a:moveTo>
                <a:lnTo>
                  <a:pt x="0" y="831310"/>
                </a:lnTo>
                <a:lnTo>
                  <a:pt x="0" y="0"/>
                </a:lnTo>
                <a:lnTo>
                  <a:pt x="1675183" y="0"/>
                </a:lnTo>
                <a:lnTo>
                  <a:pt x="1675183" y="83131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5782265"/>
            <a:ext cx="5262751" cy="3037733"/>
            <a:chOff x="0" y="0"/>
            <a:chExt cx="1919866" cy="1108173"/>
          </a:xfrm>
        </p:grpSpPr>
        <p:sp>
          <p:nvSpPr>
            <p:cNvPr name="Freeform 7" id="7"/>
            <p:cNvSpPr/>
            <p:nvPr/>
          </p:nvSpPr>
          <p:spPr>
            <a:xfrm flipH="false" flipV="false" rot="0">
              <a:off x="0" y="0"/>
              <a:ext cx="1919866" cy="1108173"/>
            </a:xfrm>
            <a:custGeom>
              <a:avLst/>
              <a:gdLst/>
              <a:ahLst/>
              <a:cxnLst/>
              <a:rect r="r" b="b" t="t" l="l"/>
              <a:pathLst>
                <a:path h="1108173" w="1919866">
                  <a:moveTo>
                    <a:pt x="1795406" y="1108173"/>
                  </a:moveTo>
                  <a:lnTo>
                    <a:pt x="124460" y="1108173"/>
                  </a:lnTo>
                  <a:cubicBezTo>
                    <a:pt x="55880" y="1108173"/>
                    <a:pt x="0" y="1052293"/>
                    <a:pt x="0" y="983713"/>
                  </a:cubicBezTo>
                  <a:lnTo>
                    <a:pt x="0" y="124460"/>
                  </a:lnTo>
                  <a:cubicBezTo>
                    <a:pt x="0" y="55880"/>
                    <a:pt x="55880" y="0"/>
                    <a:pt x="124460" y="0"/>
                  </a:cubicBezTo>
                  <a:lnTo>
                    <a:pt x="1795406" y="0"/>
                  </a:lnTo>
                  <a:cubicBezTo>
                    <a:pt x="1863986" y="0"/>
                    <a:pt x="1919866" y="55880"/>
                    <a:pt x="1919866" y="124460"/>
                  </a:cubicBezTo>
                  <a:lnTo>
                    <a:pt x="1919866" y="983713"/>
                  </a:lnTo>
                  <a:cubicBezTo>
                    <a:pt x="1919866" y="1052293"/>
                    <a:pt x="1863986" y="1108173"/>
                    <a:pt x="1795406" y="1108173"/>
                  </a:cubicBezTo>
                  <a:close/>
                </a:path>
              </a:pathLst>
            </a:custGeom>
            <a:solidFill>
              <a:srgbClr val="EDF1F2">
                <a:alpha val="52941"/>
              </a:srgbClr>
            </a:solidFill>
          </p:spPr>
        </p:sp>
      </p:grpSp>
      <p:sp>
        <p:nvSpPr>
          <p:cNvPr name="TextBox 8" id="8"/>
          <p:cNvSpPr txBox="true"/>
          <p:nvPr/>
        </p:nvSpPr>
        <p:spPr>
          <a:xfrm rot="0">
            <a:off x="1277581" y="5940678"/>
            <a:ext cx="4740663"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a:rPr>
              <a:t>Thực hiện tổng hợp yêu cầu, tính toán số lượng sản phẩm cần thiết phải đáp ứng; sau đó sẽ lên kế hoạch sản xuất, gửi lệnh sản xuất </a:t>
            </a:r>
          </a:p>
          <a:p>
            <a:pPr algn="just" marL="0" indent="0" lvl="0">
              <a:lnSpc>
                <a:spcPts val="3919"/>
              </a:lnSpc>
              <a:spcBef>
                <a:spcPct val="0"/>
              </a:spcBef>
            </a:pPr>
          </a:p>
        </p:txBody>
      </p:sp>
      <p:grpSp>
        <p:nvGrpSpPr>
          <p:cNvPr name="Group 9" id="9"/>
          <p:cNvGrpSpPr/>
          <p:nvPr/>
        </p:nvGrpSpPr>
        <p:grpSpPr>
          <a:xfrm rot="0">
            <a:off x="6845939" y="7240745"/>
            <a:ext cx="5207445" cy="2432143"/>
            <a:chOff x="0" y="0"/>
            <a:chExt cx="1899690" cy="887252"/>
          </a:xfrm>
        </p:grpSpPr>
        <p:sp>
          <p:nvSpPr>
            <p:cNvPr name="Freeform 10" id="10"/>
            <p:cNvSpPr/>
            <p:nvPr/>
          </p:nvSpPr>
          <p:spPr>
            <a:xfrm flipH="false" flipV="false" rot="0">
              <a:off x="0" y="0"/>
              <a:ext cx="1899690" cy="887253"/>
            </a:xfrm>
            <a:custGeom>
              <a:avLst/>
              <a:gdLst/>
              <a:ahLst/>
              <a:cxnLst/>
              <a:rect r="r" b="b" t="t" l="l"/>
              <a:pathLst>
                <a:path h="887253" w="1899690">
                  <a:moveTo>
                    <a:pt x="1775230" y="887252"/>
                  </a:moveTo>
                  <a:lnTo>
                    <a:pt x="124460" y="887252"/>
                  </a:lnTo>
                  <a:cubicBezTo>
                    <a:pt x="55880" y="887252"/>
                    <a:pt x="0" y="831373"/>
                    <a:pt x="0" y="762792"/>
                  </a:cubicBezTo>
                  <a:lnTo>
                    <a:pt x="0" y="124460"/>
                  </a:lnTo>
                  <a:cubicBezTo>
                    <a:pt x="0" y="55880"/>
                    <a:pt x="55880" y="0"/>
                    <a:pt x="124460" y="0"/>
                  </a:cubicBezTo>
                  <a:lnTo>
                    <a:pt x="1775230" y="0"/>
                  </a:lnTo>
                  <a:cubicBezTo>
                    <a:pt x="1843810" y="0"/>
                    <a:pt x="1899690" y="55880"/>
                    <a:pt x="1899690" y="124460"/>
                  </a:cubicBezTo>
                  <a:lnTo>
                    <a:pt x="1899690" y="762793"/>
                  </a:lnTo>
                  <a:cubicBezTo>
                    <a:pt x="1899690" y="831373"/>
                    <a:pt x="1843810" y="887253"/>
                    <a:pt x="1775230" y="887253"/>
                  </a:cubicBezTo>
                  <a:close/>
                </a:path>
              </a:pathLst>
            </a:custGeom>
            <a:solidFill>
              <a:srgbClr val="EDF1F2">
                <a:alpha val="26667"/>
              </a:srgbClr>
            </a:solidFill>
          </p:spPr>
        </p:sp>
      </p:grpSp>
      <p:sp>
        <p:nvSpPr>
          <p:cNvPr name="Freeform 11" id="11"/>
          <p:cNvSpPr/>
          <p:nvPr/>
        </p:nvSpPr>
        <p:spPr>
          <a:xfrm flipH="false" flipV="false" rot="1055165">
            <a:off x="5035134" y="8939129"/>
            <a:ext cx="1721953" cy="854519"/>
          </a:xfrm>
          <a:custGeom>
            <a:avLst/>
            <a:gdLst/>
            <a:ahLst/>
            <a:cxnLst/>
            <a:rect r="r" b="b" t="t" l="l"/>
            <a:pathLst>
              <a:path h="854519" w="1721953">
                <a:moveTo>
                  <a:pt x="0" y="0"/>
                </a:moveTo>
                <a:lnTo>
                  <a:pt x="1721952" y="0"/>
                </a:lnTo>
                <a:lnTo>
                  <a:pt x="1721952" y="854519"/>
                </a:lnTo>
                <a:lnTo>
                  <a:pt x="0" y="8545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6845939" y="6773278"/>
            <a:ext cx="6659357"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3. Tiến hành sản xuất</a:t>
            </a:r>
          </a:p>
        </p:txBody>
      </p:sp>
      <p:grpSp>
        <p:nvGrpSpPr>
          <p:cNvPr name="Group 13" id="13"/>
          <p:cNvGrpSpPr/>
          <p:nvPr/>
        </p:nvGrpSpPr>
        <p:grpSpPr>
          <a:xfrm rot="0">
            <a:off x="12409464" y="5635119"/>
            <a:ext cx="5207445" cy="2432143"/>
            <a:chOff x="0" y="0"/>
            <a:chExt cx="1899690" cy="887252"/>
          </a:xfrm>
        </p:grpSpPr>
        <p:sp>
          <p:nvSpPr>
            <p:cNvPr name="Freeform 14" id="14"/>
            <p:cNvSpPr/>
            <p:nvPr/>
          </p:nvSpPr>
          <p:spPr>
            <a:xfrm flipH="false" flipV="false" rot="0">
              <a:off x="0" y="0"/>
              <a:ext cx="1899690" cy="887253"/>
            </a:xfrm>
            <a:custGeom>
              <a:avLst/>
              <a:gdLst/>
              <a:ahLst/>
              <a:cxnLst/>
              <a:rect r="r" b="b" t="t" l="l"/>
              <a:pathLst>
                <a:path h="887253" w="1899690">
                  <a:moveTo>
                    <a:pt x="1775230" y="887252"/>
                  </a:moveTo>
                  <a:lnTo>
                    <a:pt x="124460" y="887252"/>
                  </a:lnTo>
                  <a:cubicBezTo>
                    <a:pt x="55880" y="887252"/>
                    <a:pt x="0" y="831373"/>
                    <a:pt x="0" y="762792"/>
                  </a:cubicBezTo>
                  <a:lnTo>
                    <a:pt x="0" y="124460"/>
                  </a:lnTo>
                  <a:cubicBezTo>
                    <a:pt x="0" y="55880"/>
                    <a:pt x="55880" y="0"/>
                    <a:pt x="124460" y="0"/>
                  </a:cubicBezTo>
                  <a:lnTo>
                    <a:pt x="1775230" y="0"/>
                  </a:lnTo>
                  <a:cubicBezTo>
                    <a:pt x="1843810" y="0"/>
                    <a:pt x="1899690" y="55880"/>
                    <a:pt x="1899690" y="124460"/>
                  </a:cubicBezTo>
                  <a:lnTo>
                    <a:pt x="1899690" y="762793"/>
                  </a:lnTo>
                  <a:cubicBezTo>
                    <a:pt x="1899690" y="831373"/>
                    <a:pt x="1843810" y="887253"/>
                    <a:pt x="1775230" y="887253"/>
                  </a:cubicBezTo>
                  <a:close/>
                </a:path>
              </a:pathLst>
            </a:custGeom>
            <a:solidFill>
              <a:srgbClr val="EDF1F2">
                <a:alpha val="26667"/>
              </a:srgbClr>
            </a:solidFill>
          </p:spPr>
        </p:sp>
      </p:grpSp>
      <p:grpSp>
        <p:nvGrpSpPr>
          <p:cNvPr name="Group 15" id="15"/>
          <p:cNvGrpSpPr/>
          <p:nvPr/>
        </p:nvGrpSpPr>
        <p:grpSpPr>
          <a:xfrm rot="0">
            <a:off x="9359735" y="1316576"/>
            <a:ext cx="7336760" cy="1814754"/>
            <a:chOff x="0" y="0"/>
            <a:chExt cx="2676470" cy="662027"/>
          </a:xfrm>
        </p:grpSpPr>
        <p:sp>
          <p:nvSpPr>
            <p:cNvPr name="Freeform 16" id="16"/>
            <p:cNvSpPr/>
            <p:nvPr/>
          </p:nvSpPr>
          <p:spPr>
            <a:xfrm flipH="false" flipV="false" rot="0">
              <a:off x="0" y="0"/>
              <a:ext cx="2676470" cy="662027"/>
            </a:xfrm>
            <a:custGeom>
              <a:avLst/>
              <a:gdLst/>
              <a:ahLst/>
              <a:cxnLst/>
              <a:rect r="r" b="b" t="t" l="l"/>
              <a:pathLst>
                <a:path h="662027" w="2676470">
                  <a:moveTo>
                    <a:pt x="2552010" y="662027"/>
                  </a:moveTo>
                  <a:lnTo>
                    <a:pt x="124460" y="662027"/>
                  </a:lnTo>
                  <a:cubicBezTo>
                    <a:pt x="55880" y="662027"/>
                    <a:pt x="0" y="606147"/>
                    <a:pt x="0" y="537567"/>
                  </a:cubicBezTo>
                  <a:lnTo>
                    <a:pt x="0" y="124460"/>
                  </a:lnTo>
                  <a:cubicBezTo>
                    <a:pt x="0" y="55880"/>
                    <a:pt x="55880" y="0"/>
                    <a:pt x="124460" y="0"/>
                  </a:cubicBezTo>
                  <a:lnTo>
                    <a:pt x="2552010" y="0"/>
                  </a:lnTo>
                  <a:cubicBezTo>
                    <a:pt x="2620590" y="0"/>
                    <a:pt x="2676470" y="55880"/>
                    <a:pt x="2676470" y="124460"/>
                  </a:cubicBezTo>
                  <a:lnTo>
                    <a:pt x="2676470" y="537567"/>
                  </a:lnTo>
                  <a:cubicBezTo>
                    <a:pt x="2676470" y="606147"/>
                    <a:pt x="2620590" y="662027"/>
                    <a:pt x="2552010" y="662027"/>
                  </a:cubicBezTo>
                  <a:close/>
                </a:path>
              </a:pathLst>
            </a:custGeom>
            <a:solidFill>
              <a:srgbClr val="EDF1F2">
                <a:alpha val="26667"/>
              </a:srgbClr>
            </a:solidFill>
          </p:spPr>
        </p:sp>
      </p:grpSp>
      <p:sp>
        <p:nvSpPr>
          <p:cNvPr name="Freeform 17" id="17"/>
          <p:cNvSpPr/>
          <p:nvPr/>
        </p:nvSpPr>
        <p:spPr>
          <a:xfrm flipH="false" flipV="false" rot="-6101114">
            <a:off x="16343004" y="2996200"/>
            <a:ext cx="1721953" cy="854519"/>
          </a:xfrm>
          <a:custGeom>
            <a:avLst/>
            <a:gdLst/>
            <a:ahLst/>
            <a:cxnLst/>
            <a:rect r="r" b="b" t="t" l="l"/>
            <a:pathLst>
              <a:path h="854519" w="1721953">
                <a:moveTo>
                  <a:pt x="0" y="0"/>
                </a:moveTo>
                <a:lnTo>
                  <a:pt x="1721953" y="0"/>
                </a:lnTo>
                <a:lnTo>
                  <a:pt x="1721953" y="854519"/>
                </a:lnTo>
                <a:lnTo>
                  <a:pt x="0" y="8545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8" id="18"/>
          <p:cNvPicPr>
            <a:picLocks noChangeAspect="true"/>
          </p:cNvPicPr>
          <p:nvPr/>
        </p:nvPicPr>
        <p:blipFill>
          <a:blip r:embed="rId10"/>
          <a:srcRect l="0" t="0" r="0" b="0"/>
          <a:stretch>
            <a:fillRect/>
          </a:stretch>
        </p:blipFill>
        <p:spPr>
          <a:xfrm flipH="false" flipV="false" rot="0">
            <a:off x="6845939" y="3805922"/>
            <a:ext cx="1577614" cy="686262"/>
          </a:xfrm>
          <a:prstGeom prst="rect">
            <a:avLst/>
          </a:prstGeom>
        </p:spPr>
      </p:pic>
      <p:sp>
        <p:nvSpPr>
          <p:cNvPr name="TextBox 19" id="19"/>
          <p:cNvSpPr txBox="true"/>
          <p:nvPr/>
        </p:nvSpPr>
        <p:spPr>
          <a:xfrm rot="0">
            <a:off x="1028700" y="814899"/>
            <a:ext cx="6659357"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1. Tiếp nhận yêu cầu sản xuất</a:t>
            </a:r>
          </a:p>
        </p:txBody>
      </p:sp>
      <p:sp>
        <p:nvSpPr>
          <p:cNvPr name="TextBox 20" id="20"/>
          <p:cNvSpPr txBox="true"/>
          <p:nvPr/>
        </p:nvSpPr>
        <p:spPr>
          <a:xfrm rot="0">
            <a:off x="6652365" y="4619625"/>
            <a:ext cx="5256966" cy="1047750"/>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MÔ TẢ QUY TRÌNH </a:t>
            </a:r>
          </a:p>
          <a:p>
            <a:pPr algn="ctr">
              <a:lnSpc>
                <a:spcPts val="4199"/>
              </a:lnSpc>
            </a:pPr>
            <a:r>
              <a:rPr lang="en-US" sz="3499">
                <a:solidFill>
                  <a:srgbClr val="33326D"/>
                </a:solidFill>
                <a:latin typeface="DM Sans Bold"/>
              </a:rPr>
              <a:t>SẢN XUẤT - NHẬP KHO</a:t>
            </a:r>
          </a:p>
        </p:txBody>
      </p:sp>
      <p:sp>
        <p:nvSpPr>
          <p:cNvPr name="TextBox 21" id="21"/>
          <p:cNvSpPr txBox="true"/>
          <p:nvPr/>
        </p:nvSpPr>
        <p:spPr>
          <a:xfrm rot="0">
            <a:off x="1277581" y="1579764"/>
            <a:ext cx="4740663" cy="1967230"/>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3A4096"/>
                </a:solidFill>
                <a:latin typeface="DM Sans"/>
              </a:rPr>
              <a:t>Bộ phận quản lý hàng hoá sẽ kiểm tra số lượng sản phẩm tồn kho có đáp ứng đủ so với đơn hàng hay không</a:t>
            </a:r>
          </a:p>
        </p:txBody>
      </p:sp>
      <p:sp>
        <p:nvSpPr>
          <p:cNvPr name="TextBox 22" id="22"/>
          <p:cNvSpPr txBox="true"/>
          <p:nvPr/>
        </p:nvSpPr>
        <p:spPr>
          <a:xfrm rot="0">
            <a:off x="1028700" y="4676623"/>
            <a:ext cx="4989544" cy="94371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2. Hạch toán nhu cầu sản phẩm</a:t>
            </a:r>
          </a:p>
        </p:txBody>
      </p:sp>
      <p:sp>
        <p:nvSpPr>
          <p:cNvPr name="TextBox 23" id="23"/>
          <p:cNvSpPr txBox="true"/>
          <p:nvPr/>
        </p:nvSpPr>
        <p:spPr>
          <a:xfrm rot="0">
            <a:off x="7094820" y="7399158"/>
            <a:ext cx="4740663" cy="1967230"/>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3A4096"/>
                </a:solidFill>
                <a:latin typeface="DM Sans"/>
              </a:rPr>
              <a:t>Nhà máy nhận lệnh sản xuất, kiểm tra số lượng nguyên vật liệu cần thiết để thực hiện lệnh sản xuất.</a:t>
            </a:r>
          </a:p>
        </p:txBody>
      </p:sp>
      <p:sp>
        <p:nvSpPr>
          <p:cNvPr name="TextBox 24" id="24"/>
          <p:cNvSpPr txBox="true"/>
          <p:nvPr/>
        </p:nvSpPr>
        <p:spPr>
          <a:xfrm rot="0">
            <a:off x="12658345" y="4591050"/>
            <a:ext cx="5138418" cy="94371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4. Kiểm thử chất lượng sản phẩm</a:t>
            </a:r>
          </a:p>
        </p:txBody>
      </p:sp>
      <p:sp>
        <p:nvSpPr>
          <p:cNvPr name="TextBox 25" id="25"/>
          <p:cNvSpPr txBox="true"/>
          <p:nvPr/>
        </p:nvSpPr>
        <p:spPr>
          <a:xfrm rot="0">
            <a:off x="12658345" y="5793532"/>
            <a:ext cx="4740663" cy="1967230"/>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3A4096"/>
                </a:solidFill>
                <a:latin typeface="DM Sans"/>
              </a:rPr>
              <a:t>Các sản phẩm sau khi được nhà máy sản xuất ra sẽ được chuyển tới bộ phận kiểm soát chất lượng.</a:t>
            </a:r>
          </a:p>
        </p:txBody>
      </p:sp>
      <p:sp>
        <p:nvSpPr>
          <p:cNvPr name="TextBox 26" id="26"/>
          <p:cNvSpPr txBox="true"/>
          <p:nvPr/>
        </p:nvSpPr>
        <p:spPr>
          <a:xfrm rot="0">
            <a:off x="9608616" y="744334"/>
            <a:ext cx="7378347"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5. Nhập kho, vận chuyển sản phẩm</a:t>
            </a:r>
          </a:p>
        </p:txBody>
      </p:sp>
      <p:sp>
        <p:nvSpPr>
          <p:cNvPr name="TextBox 27" id="27"/>
          <p:cNvSpPr txBox="true"/>
          <p:nvPr/>
        </p:nvSpPr>
        <p:spPr>
          <a:xfrm rot="0">
            <a:off x="9608616" y="1474989"/>
            <a:ext cx="6842325" cy="1471930"/>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3A4096"/>
                </a:solidFill>
                <a:latin typeface="DM Sans"/>
              </a:rPr>
              <a:t>Sản phẩm đã qua quá trình kiểm định sẽ được nhập vào kho để lưu trữ và sau đó vận chuyển đến các kho hàng.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89217" y="1028700"/>
            <a:ext cx="12709566" cy="8758549"/>
          </a:xfrm>
          <a:custGeom>
            <a:avLst/>
            <a:gdLst/>
            <a:ahLst/>
            <a:cxnLst/>
            <a:rect r="r" b="b" t="t" l="l"/>
            <a:pathLst>
              <a:path h="8758549" w="12709566">
                <a:moveTo>
                  <a:pt x="0" y="0"/>
                </a:moveTo>
                <a:lnTo>
                  <a:pt x="12709566" y="0"/>
                </a:lnTo>
                <a:lnTo>
                  <a:pt x="12709566" y="8758549"/>
                </a:lnTo>
                <a:lnTo>
                  <a:pt x="0" y="8758549"/>
                </a:lnTo>
                <a:lnTo>
                  <a:pt x="0" y="0"/>
                </a:lnTo>
                <a:close/>
              </a:path>
            </a:pathLst>
          </a:custGeom>
          <a:blipFill>
            <a:blip r:embed="rId2"/>
            <a:stretch>
              <a:fillRect l="0" t="0" r="0" b="0"/>
            </a:stretch>
          </a:blipFill>
        </p:spPr>
      </p:sp>
      <p:sp>
        <p:nvSpPr>
          <p:cNvPr name="TextBox 3" id="3"/>
          <p:cNvSpPr txBox="true"/>
          <p:nvPr/>
        </p:nvSpPr>
        <p:spPr>
          <a:xfrm rot="0">
            <a:off x="3515118" y="504825"/>
            <a:ext cx="1125776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SƠ ĐỒ PPMN - QUY TRÌNH SẢN XUẤT-NHẬP KHO</a:t>
            </a:r>
          </a:p>
        </p:txBody>
      </p:sp>
      <p:grpSp>
        <p:nvGrpSpPr>
          <p:cNvPr name="Group 4" id="4"/>
          <p:cNvGrpSpPr/>
          <p:nvPr/>
        </p:nvGrpSpPr>
        <p:grpSpPr>
          <a:xfrm rot="-10800000">
            <a:off x="16428230" y="0"/>
            <a:ext cx="1859770" cy="1856795"/>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6" id="6"/>
          <p:cNvGrpSpPr/>
          <p:nvPr/>
        </p:nvGrpSpPr>
        <p:grpSpPr>
          <a:xfrm rot="0">
            <a:off x="0" y="8430205"/>
            <a:ext cx="1859770" cy="1856795"/>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15118" y="504825"/>
            <a:ext cx="1125776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XÂY DỰNG CƠ SỞ DỮ LIỆU</a:t>
            </a:r>
          </a:p>
        </p:txBody>
      </p:sp>
      <p:sp>
        <p:nvSpPr>
          <p:cNvPr name="TextBox 3" id="3"/>
          <p:cNvSpPr txBox="true"/>
          <p:nvPr/>
        </p:nvSpPr>
        <p:spPr>
          <a:xfrm rot="0">
            <a:off x="337364" y="1260048"/>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sản phẩm</a:t>
            </a:r>
          </a:p>
          <a:p>
            <a:pPr algn="just" marL="604518" indent="-302259" lvl="1">
              <a:lnSpc>
                <a:spcPts val="3919"/>
              </a:lnSpc>
              <a:buFont typeface="Arial"/>
              <a:buChar char="•"/>
            </a:pPr>
            <a:r>
              <a:rPr lang="en-US" sz="2799">
                <a:solidFill>
                  <a:srgbClr val="3A4096"/>
                </a:solidFill>
                <a:latin typeface="DM Sans"/>
              </a:rPr>
              <a:t>Mã sản phẩm</a:t>
            </a:r>
          </a:p>
          <a:p>
            <a:pPr algn="just" marL="604518" indent="-302259" lvl="1">
              <a:lnSpc>
                <a:spcPts val="3919"/>
              </a:lnSpc>
              <a:buFont typeface="Arial"/>
              <a:buChar char="•"/>
            </a:pPr>
            <a:r>
              <a:rPr lang="en-US" sz="2799">
                <a:solidFill>
                  <a:srgbClr val="3A4096"/>
                </a:solidFill>
                <a:latin typeface="DM Sans"/>
              </a:rPr>
              <a:t>Tên sản phẩm </a:t>
            </a:r>
          </a:p>
          <a:p>
            <a:pPr algn="just" marL="604518" indent="-302259" lvl="1">
              <a:lnSpc>
                <a:spcPts val="3919"/>
              </a:lnSpc>
              <a:buFont typeface="Arial"/>
              <a:buChar char="•"/>
            </a:pPr>
            <a:r>
              <a:rPr lang="en-US" sz="2799">
                <a:solidFill>
                  <a:srgbClr val="3A4096"/>
                </a:solidFill>
                <a:latin typeface="DM Sans"/>
              </a:rPr>
              <a:t>Đơn vị (cái, thùng)</a:t>
            </a:r>
          </a:p>
          <a:p>
            <a:pPr algn="just" marL="604518" indent="-302259" lvl="1">
              <a:lnSpc>
                <a:spcPts val="3919"/>
              </a:lnSpc>
              <a:buFont typeface="Arial"/>
              <a:buChar char="•"/>
            </a:pPr>
            <a:r>
              <a:rPr lang="en-US" sz="2799">
                <a:solidFill>
                  <a:srgbClr val="3A4096"/>
                </a:solidFill>
                <a:latin typeface="DM Sans"/>
              </a:rPr>
              <a:t>Đơn giá</a:t>
            </a:r>
          </a:p>
          <a:p>
            <a:pPr algn="just" marL="604518" indent="-302259" lvl="1">
              <a:lnSpc>
                <a:spcPts val="3919"/>
              </a:lnSpc>
              <a:buFont typeface="Arial"/>
              <a:buChar char="•"/>
            </a:pPr>
            <a:r>
              <a:rPr lang="en-US" sz="2799">
                <a:solidFill>
                  <a:srgbClr val="3A4096"/>
                </a:solidFill>
                <a:latin typeface="DM Sans"/>
              </a:rPr>
              <a:t>Thông tin chi tiết</a:t>
            </a:r>
          </a:p>
        </p:txBody>
      </p:sp>
      <p:sp>
        <p:nvSpPr>
          <p:cNvPr name="TextBox 4" id="4"/>
          <p:cNvSpPr txBox="true"/>
          <p:nvPr/>
        </p:nvSpPr>
        <p:spPr>
          <a:xfrm rot="0">
            <a:off x="337364" y="4580889"/>
            <a:ext cx="4519435" cy="19672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nguyên vật liệu:</a:t>
            </a:r>
          </a:p>
          <a:p>
            <a:pPr algn="just" marL="604518" indent="-302259" lvl="1">
              <a:lnSpc>
                <a:spcPts val="3919"/>
              </a:lnSpc>
              <a:buFont typeface="Arial"/>
              <a:buChar char="•"/>
            </a:pPr>
            <a:r>
              <a:rPr lang="en-US" sz="2799">
                <a:solidFill>
                  <a:srgbClr val="3A4096"/>
                </a:solidFill>
                <a:latin typeface="DM Sans"/>
              </a:rPr>
              <a:t>Tên nguyên vật liệu</a:t>
            </a:r>
          </a:p>
          <a:p>
            <a:pPr algn="just" marL="604518" indent="-302259" lvl="1">
              <a:lnSpc>
                <a:spcPts val="3919"/>
              </a:lnSpc>
              <a:buFont typeface="Arial"/>
              <a:buChar char="•"/>
            </a:pPr>
            <a:r>
              <a:rPr lang="en-US" sz="2799">
                <a:solidFill>
                  <a:srgbClr val="3A4096"/>
                </a:solidFill>
                <a:latin typeface="DM Sans"/>
              </a:rPr>
              <a:t>Mã nguyên vật liệu</a:t>
            </a:r>
          </a:p>
          <a:p>
            <a:pPr algn="just" marL="604518" indent="-302259" lvl="1">
              <a:lnSpc>
                <a:spcPts val="3919"/>
              </a:lnSpc>
              <a:buFont typeface="Arial"/>
              <a:buChar char="•"/>
            </a:pPr>
            <a:r>
              <a:rPr lang="en-US" sz="2799">
                <a:solidFill>
                  <a:srgbClr val="3A4096"/>
                </a:solidFill>
                <a:latin typeface="DM Sans"/>
              </a:rPr>
              <a:t>Mã nhà cung cấp</a:t>
            </a:r>
          </a:p>
        </p:txBody>
      </p:sp>
      <p:sp>
        <p:nvSpPr>
          <p:cNvPr name="TextBox 5" id="5"/>
          <p:cNvSpPr txBox="true"/>
          <p:nvPr/>
        </p:nvSpPr>
        <p:spPr>
          <a:xfrm rot="0">
            <a:off x="5526527" y="1260048"/>
            <a:ext cx="6316909"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kho hàng/ nhà máy sản xuất: </a:t>
            </a:r>
          </a:p>
          <a:p>
            <a:pPr algn="just" marL="604518" indent="-302259" lvl="1">
              <a:lnSpc>
                <a:spcPts val="3919"/>
              </a:lnSpc>
              <a:buFont typeface="Arial"/>
              <a:buChar char="•"/>
            </a:pPr>
            <a:r>
              <a:rPr lang="en-US" sz="2799">
                <a:solidFill>
                  <a:srgbClr val="3A4096"/>
                </a:solidFill>
                <a:latin typeface="DM Sans"/>
              </a:rPr>
              <a:t>Mã đơn vị</a:t>
            </a:r>
          </a:p>
          <a:p>
            <a:pPr algn="just" marL="604518" indent="-302259" lvl="1">
              <a:lnSpc>
                <a:spcPts val="3919"/>
              </a:lnSpc>
              <a:buFont typeface="Arial"/>
              <a:buChar char="•"/>
            </a:pPr>
            <a:r>
              <a:rPr lang="en-US" sz="2799">
                <a:solidFill>
                  <a:srgbClr val="3A4096"/>
                </a:solidFill>
                <a:latin typeface="DM Sans"/>
              </a:rPr>
              <a:t>Tên đơn vị</a:t>
            </a:r>
          </a:p>
          <a:p>
            <a:pPr algn="just" marL="604518" indent="-302259" lvl="1">
              <a:lnSpc>
                <a:spcPts val="3919"/>
              </a:lnSpc>
              <a:buFont typeface="Arial"/>
              <a:buChar char="•"/>
            </a:pPr>
            <a:r>
              <a:rPr lang="en-US" sz="2799">
                <a:solidFill>
                  <a:srgbClr val="3A4096"/>
                </a:solidFill>
                <a:latin typeface="DM Sans"/>
              </a:rPr>
              <a:t>Vị trí</a:t>
            </a:r>
          </a:p>
          <a:p>
            <a:pPr algn="just" marL="604518" indent="-302259" lvl="1">
              <a:lnSpc>
                <a:spcPts val="3919"/>
              </a:lnSpc>
              <a:buFont typeface="Arial"/>
              <a:buChar char="•"/>
            </a:pPr>
            <a:r>
              <a:rPr lang="en-US" sz="2799">
                <a:solidFill>
                  <a:srgbClr val="3A4096"/>
                </a:solidFill>
                <a:latin typeface="DM Sans"/>
              </a:rPr>
              <a:t>Số điện thoại</a:t>
            </a:r>
          </a:p>
          <a:p>
            <a:pPr algn="just" marL="604518" indent="-302259" lvl="1">
              <a:lnSpc>
                <a:spcPts val="3919"/>
              </a:lnSpc>
              <a:buFont typeface="Arial"/>
              <a:buChar char="•"/>
            </a:pPr>
            <a:r>
              <a:rPr lang="en-US" sz="2799">
                <a:solidFill>
                  <a:srgbClr val="3A4096"/>
                </a:solidFill>
                <a:latin typeface="DM Sans"/>
              </a:rPr>
              <a:t>Loại (kho hàng/ nhà máy sản xuất)</a:t>
            </a:r>
          </a:p>
        </p:txBody>
      </p:sp>
      <p:sp>
        <p:nvSpPr>
          <p:cNvPr name="TextBox 6" id="6"/>
          <p:cNvSpPr txBox="true"/>
          <p:nvPr/>
        </p:nvSpPr>
        <p:spPr>
          <a:xfrm rot="0">
            <a:off x="5526527" y="4580889"/>
            <a:ext cx="4519435" cy="34531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tồn kho:</a:t>
            </a:r>
          </a:p>
          <a:p>
            <a:pPr algn="just" marL="604518" indent="-302259" lvl="1">
              <a:lnSpc>
                <a:spcPts val="3919"/>
              </a:lnSpc>
              <a:buFont typeface="Arial"/>
              <a:buChar char="•"/>
            </a:pPr>
            <a:r>
              <a:rPr lang="en-US" sz="2799">
                <a:solidFill>
                  <a:srgbClr val="3A4096"/>
                </a:solidFill>
                <a:latin typeface="DM Sans"/>
              </a:rPr>
              <a:t>Mã sản phẩm</a:t>
            </a:r>
          </a:p>
          <a:p>
            <a:pPr algn="just" marL="604518" indent="-302259" lvl="1">
              <a:lnSpc>
                <a:spcPts val="3919"/>
              </a:lnSpc>
              <a:buFont typeface="Arial"/>
              <a:buChar char="•"/>
            </a:pPr>
            <a:r>
              <a:rPr lang="en-US" sz="2799">
                <a:solidFill>
                  <a:srgbClr val="3A4096"/>
                </a:solidFill>
                <a:latin typeface="DM Sans"/>
              </a:rPr>
              <a:t>Mã đơn vị</a:t>
            </a:r>
          </a:p>
          <a:p>
            <a:pPr algn="just" marL="604518" indent="-302259" lvl="1">
              <a:lnSpc>
                <a:spcPts val="3919"/>
              </a:lnSpc>
              <a:buFont typeface="Arial"/>
              <a:buChar char="•"/>
            </a:pPr>
            <a:r>
              <a:rPr lang="en-US" sz="2799">
                <a:solidFill>
                  <a:srgbClr val="3A4096"/>
                </a:solidFill>
                <a:latin typeface="DM Sans"/>
              </a:rPr>
              <a:t>Số lượng</a:t>
            </a:r>
          </a:p>
          <a:p>
            <a:pPr algn="just" marL="604518" indent="-302259" lvl="1">
              <a:lnSpc>
                <a:spcPts val="3919"/>
              </a:lnSpc>
              <a:buFont typeface="Arial"/>
              <a:buChar char="•"/>
            </a:pPr>
            <a:r>
              <a:rPr lang="en-US" sz="2799">
                <a:solidFill>
                  <a:srgbClr val="3A4096"/>
                </a:solidFill>
                <a:latin typeface="DM Sans"/>
              </a:rPr>
              <a:t>Đơn vị (cái, thùng)</a:t>
            </a:r>
          </a:p>
          <a:p>
            <a:pPr algn="just" marL="604518" indent="-302259" lvl="1">
              <a:lnSpc>
                <a:spcPts val="3919"/>
              </a:lnSpc>
              <a:buFont typeface="Arial"/>
              <a:buChar char="•"/>
            </a:pPr>
            <a:r>
              <a:rPr lang="en-US" sz="2799">
                <a:solidFill>
                  <a:srgbClr val="3A4096"/>
                </a:solidFill>
                <a:latin typeface="DM Sans"/>
              </a:rPr>
              <a:t>Đơn giá nhập</a:t>
            </a:r>
          </a:p>
          <a:p>
            <a:pPr algn="just" marL="604518" indent="-302259" lvl="1">
              <a:lnSpc>
                <a:spcPts val="3919"/>
              </a:lnSpc>
              <a:buFont typeface="Arial"/>
              <a:buChar char="•"/>
            </a:pPr>
            <a:r>
              <a:rPr lang="en-US" sz="2799">
                <a:solidFill>
                  <a:srgbClr val="3A4096"/>
                </a:solidFill>
                <a:latin typeface="DM Sans"/>
              </a:rPr>
              <a:t>Ngày nhập</a:t>
            </a:r>
          </a:p>
        </p:txBody>
      </p:sp>
      <p:sp>
        <p:nvSpPr>
          <p:cNvPr name="TextBox 7" id="7"/>
          <p:cNvSpPr txBox="true"/>
          <p:nvPr/>
        </p:nvSpPr>
        <p:spPr>
          <a:xfrm rot="0">
            <a:off x="12513164" y="1260048"/>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chi tiết đơn hàng</a:t>
            </a:r>
            <a:r>
              <a:rPr lang="en-US" sz="2799">
                <a:solidFill>
                  <a:srgbClr val="3A4096"/>
                </a:solidFill>
                <a:latin typeface="DM Sans"/>
              </a:rPr>
              <a:t> </a:t>
            </a:r>
          </a:p>
          <a:p>
            <a:pPr algn="just" marL="604518" indent="-302259" lvl="1">
              <a:lnSpc>
                <a:spcPts val="3919"/>
              </a:lnSpc>
              <a:buFont typeface="Arial"/>
              <a:buChar char="•"/>
            </a:pPr>
            <a:r>
              <a:rPr lang="en-US" sz="2799">
                <a:solidFill>
                  <a:srgbClr val="3A4096"/>
                </a:solidFill>
                <a:latin typeface="DM Sans"/>
              </a:rPr>
              <a:t>Mã chi tiết hoá đơn </a:t>
            </a:r>
          </a:p>
          <a:p>
            <a:pPr algn="just" marL="604518" indent="-302259" lvl="1">
              <a:lnSpc>
                <a:spcPts val="3919"/>
              </a:lnSpc>
              <a:buFont typeface="Arial"/>
              <a:buChar char="•"/>
            </a:pPr>
            <a:r>
              <a:rPr lang="en-US" sz="2799">
                <a:solidFill>
                  <a:srgbClr val="3A4096"/>
                </a:solidFill>
                <a:latin typeface="DM Sans"/>
              </a:rPr>
              <a:t>Tên sản phẩm </a:t>
            </a:r>
          </a:p>
          <a:p>
            <a:pPr algn="just" marL="604518" indent="-302259" lvl="1">
              <a:lnSpc>
                <a:spcPts val="3919"/>
              </a:lnSpc>
              <a:buFont typeface="Arial"/>
              <a:buChar char="•"/>
            </a:pPr>
            <a:r>
              <a:rPr lang="en-US" sz="2799">
                <a:solidFill>
                  <a:srgbClr val="3A4096"/>
                </a:solidFill>
                <a:latin typeface="DM Sans"/>
              </a:rPr>
              <a:t>Số lượng </a:t>
            </a:r>
          </a:p>
          <a:p>
            <a:pPr algn="just" marL="604518" indent="-302259" lvl="1">
              <a:lnSpc>
                <a:spcPts val="3919"/>
              </a:lnSpc>
              <a:buFont typeface="Arial"/>
              <a:buChar char="•"/>
            </a:pPr>
            <a:r>
              <a:rPr lang="en-US" sz="2799">
                <a:solidFill>
                  <a:srgbClr val="3A4096"/>
                </a:solidFill>
                <a:latin typeface="DM Sans"/>
              </a:rPr>
              <a:t>Đơn giá</a:t>
            </a:r>
          </a:p>
          <a:p>
            <a:pPr algn="just" marL="604518" indent="-302259" lvl="1">
              <a:lnSpc>
                <a:spcPts val="3919"/>
              </a:lnSpc>
              <a:buFont typeface="Arial"/>
              <a:buChar char="•"/>
            </a:pPr>
            <a:r>
              <a:rPr lang="en-US" sz="2799">
                <a:solidFill>
                  <a:srgbClr val="3A4096"/>
                </a:solidFill>
                <a:latin typeface="DM Sans"/>
              </a:rPr>
              <a:t>Mã hoá đơn</a:t>
            </a:r>
          </a:p>
        </p:txBody>
      </p:sp>
      <p:sp>
        <p:nvSpPr>
          <p:cNvPr name="TextBox 8" id="8"/>
          <p:cNvSpPr txBox="true"/>
          <p:nvPr/>
        </p:nvSpPr>
        <p:spPr>
          <a:xfrm rot="0">
            <a:off x="12513164" y="4580889"/>
            <a:ext cx="5017197" cy="44437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phiếu sản xuất</a:t>
            </a:r>
          </a:p>
          <a:p>
            <a:pPr algn="just" marL="604518" indent="-302259" lvl="1">
              <a:lnSpc>
                <a:spcPts val="3919"/>
              </a:lnSpc>
              <a:buFont typeface="Arial"/>
              <a:buChar char="•"/>
            </a:pPr>
            <a:r>
              <a:rPr lang="en-US" sz="2799">
                <a:solidFill>
                  <a:srgbClr val="3A4096"/>
                </a:solidFill>
                <a:latin typeface="DM Sans"/>
              </a:rPr>
              <a:t>Mã phiếu</a:t>
            </a:r>
          </a:p>
          <a:p>
            <a:pPr algn="just" marL="604518" indent="-302259" lvl="1">
              <a:lnSpc>
                <a:spcPts val="3919"/>
              </a:lnSpc>
              <a:buFont typeface="Arial"/>
              <a:buChar char="•"/>
            </a:pPr>
            <a:r>
              <a:rPr lang="en-US" sz="2799">
                <a:solidFill>
                  <a:srgbClr val="3A4096"/>
                </a:solidFill>
                <a:latin typeface="DM Sans"/>
              </a:rPr>
              <a:t>Bộ phận yêu cầu</a:t>
            </a:r>
          </a:p>
          <a:p>
            <a:pPr algn="just" marL="604518" indent="-302259" lvl="1">
              <a:lnSpc>
                <a:spcPts val="3919"/>
              </a:lnSpc>
              <a:buFont typeface="Arial"/>
              <a:buChar char="•"/>
            </a:pPr>
            <a:r>
              <a:rPr lang="en-US" sz="2799">
                <a:solidFill>
                  <a:srgbClr val="3A4096"/>
                </a:solidFill>
                <a:latin typeface="DM Sans"/>
              </a:rPr>
              <a:t>Bộ phận tiếp nhận</a:t>
            </a:r>
          </a:p>
          <a:p>
            <a:pPr algn="just" marL="604518" indent="-302259" lvl="1">
              <a:lnSpc>
                <a:spcPts val="3919"/>
              </a:lnSpc>
              <a:buFont typeface="Arial"/>
              <a:buChar char="•"/>
            </a:pPr>
            <a:r>
              <a:rPr lang="en-US" sz="2799">
                <a:solidFill>
                  <a:srgbClr val="3A4096"/>
                </a:solidFill>
                <a:latin typeface="DM Sans"/>
              </a:rPr>
              <a:t>Sản phẩm/ Nguyên vật liệu</a:t>
            </a:r>
          </a:p>
          <a:p>
            <a:pPr algn="just" marL="604518" indent="-302259" lvl="1">
              <a:lnSpc>
                <a:spcPts val="3919"/>
              </a:lnSpc>
              <a:buFont typeface="Arial"/>
              <a:buChar char="•"/>
            </a:pPr>
            <a:r>
              <a:rPr lang="en-US" sz="2799">
                <a:solidFill>
                  <a:srgbClr val="3A4096"/>
                </a:solidFill>
                <a:latin typeface="DM Sans"/>
              </a:rPr>
              <a:t>Số lượng </a:t>
            </a:r>
          </a:p>
          <a:p>
            <a:pPr algn="just" marL="604518" indent="-302259" lvl="1">
              <a:lnSpc>
                <a:spcPts val="3919"/>
              </a:lnSpc>
              <a:buFont typeface="Arial"/>
              <a:buChar char="•"/>
            </a:pPr>
            <a:r>
              <a:rPr lang="en-US" sz="2799">
                <a:solidFill>
                  <a:srgbClr val="3A4096"/>
                </a:solidFill>
                <a:latin typeface="DM Sans"/>
              </a:rPr>
              <a:t>Đơn vị (cái, thùng)</a:t>
            </a:r>
          </a:p>
          <a:p>
            <a:pPr algn="just" marL="604518" indent="-302259" lvl="1">
              <a:lnSpc>
                <a:spcPts val="3919"/>
              </a:lnSpc>
              <a:buFont typeface="Arial"/>
              <a:buChar char="•"/>
            </a:pPr>
            <a:r>
              <a:rPr lang="en-US" sz="2799">
                <a:solidFill>
                  <a:srgbClr val="3A4096"/>
                </a:solidFill>
                <a:latin typeface="DM Sans"/>
              </a:rPr>
              <a:t>Ngày tạo phiếu</a:t>
            </a:r>
          </a:p>
          <a:p>
            <a:pPr algn="just" marL="604518" indent="-302259" lvl="1">
              <a:lnSpc>
                <a:spcPts val="3919"/>
              </a:lnSpc>
              <a:buFont typeface="Arial"/>
              <a:buChar char="•"/>
            </a:pPr>
            <a:r>
              <a:rPr lang="en-US" sz="2799">
                <a:solidFill>
                  <a:srgbClr val="3A4096"/>
                </a:solidFill>
                <a:latin typeface="DM Sans"/>
              </a:rPr>
              <a:t>Ghi chú</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15118" y="504825"/>
            <a:ext cx="1125776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XÂY DỰNG CƠ SỞ DỮ LIỆU</a:t>
            </a:r>
          </a:p>
        </p:txBody>
      </p:sp>
      <p:sp>
        <p:nvSpPr>
          <p:cNvPr name="TextBox 3" id="3"/>
          <p:cNvSpPr txBox="true"/>
          <p:nvPr/>
        </p:nvSpPr>
        <p:spPr>
          <a:xfrm rot="0">
            <a:off x="1028700" y="1957070"/>
            <a:ext cx="4519435" cy="34531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phiếu nhập kho</a:t>
            </a:r>
          </a:p>
          <a:p>
            <a:pPr algn="just" marL="604518" indent="-302259" lvl="1">
              <a:lnSpc>
                <a:spcPts val="3919"/>
              </a:lnSpc>
              <a:buFont typeface="Arial"/>
              <a:buChar char="•"/>
            </a:pPr>
            <a:r>
              <a:rPr lang="en-US" sz="2799">
                <a:solidFill>
                  <a:srgbClr val="3A4096"/>
                </a:solidFill>
                <a:latin typeface="DM Sans"/>
              </a:rPr>
              <a:t>Mã phiếu</a:t>
            </a:r>
          </a:p>
          <a:p>
            <a:pPr algn="just" marL="604518" indent="-302259" lvl="1">
              <a:lnSpc>
                <a:spcPts val="3919"/>
              </a:lnSpc>
              <a:buFont typeface="Arial"/>
              <a:buChar char="•"/>
            </a:pPr>
            <a:r>
              <a:rPr lang="en-US" sz="2799">
                <a:solidFill>
                  <a:srgbClr val="3A4096"/>
                </a:solidFill>
                <a:latin typeface="DM Sans"/>
              </a:rPr>
              <a:t>Mã đơn vị</a:t>
            </a:r>
          </a:p>
          <a:p>
            <a:pPr algn="just" marL="604518" indent="-302259" lvl="1">
              <a:lnSpc>
                <a:spcPts val="3919"/>
              </a:lnSpc>
              <a:buFont typeface="Arial"/>
              <a:buChar char="•"/>
            </a:pPr>
            <a:r>
              <a:rPr lang="en-US" sz="2799">
                <a:solidFill>
                  <a:srgbClr val="3A4096"/>
                </a:solidFill>
                <a:latin typeface="DM Sans"/>
              </a:rPr>
              <a:t>Ngày nhập kho</a:t>
            </a:r>
          </a:p>
          <a:p>
            <a:pPr algn="just" marL="604518" indent="-302259" lvl="1">
              <a:lnSpc>
                <a:spcPts val="3919"/>
              </a:lnSpc>
              <a:buFont typeface="Arial"/>
              <a:buChar char="•"/>
            </a:pPr>
            <a:r>
              <a:rPr lang="en-US" sz="2799">
                <a:solidFill>
                  <a:srgbClr val="3A4096"/>
                </a:solidFill>
                <a:latin typeface="DM Sans"/>
              </a:rPr>
              <a:t>Mã sản phẩm</a:t>
            </a:r>
          </a:p>
          <a:p>
            <a:pPr algn="just" marL="604518" indent="-302259" lvl="1">
              <a:lnSpc>
                <a:spcPts val="3919"/>
              </a:lnSpc>
              <a:buFont typeface="Arial"/>
              <a:buChar char="•"/>
            </a:pPr>
            <a:r>
              <a:rPr lang="en-US" sz="2799">
                <a:solidFill>
                  <a:srgbClr val="3A4096"/>
                </a:solidFill>
                <a:latin typeface="DM Sans"/>
              </a:rPr>
              <a:t>Số lượng</a:t>
            </a:r>
          </a:p>
          <a:p>
            <a:pPr algn="just" marL="604518" indent="-302259" lvl="1">
              <a:lnSpc>
                <a:spcPts val="3919"/>
              </a:lnSpc>
              <a:buFont typeface="Arial"/>
              <a:buChar char="•"/>
            </a:pPr>
            <a:r>
              <a:rPr lang="en-US" sz="2799">
                <a:solidFill>
                  <a:srgbClr val="3A4096"/>
                </a:solidFill>
                <a:latin typeface="DM Sans"/>
              </a:rPr>
              <a:t>Ghi chú</a:t>
            </a:r>
          </a:p>
        </p:txBody>
      </p:sp>
      <p:sp>
        <p:nvSpPr>
          <p:cNvPr name="TextBox 4" id="4"/>
          <p:cNvSpPr txBox="true"/>
          <p:nvPr/>
        </p:nvSpPr>
        <p:spPr>
          <a:xfrm rot="0">
            <a:off x="5764318" y="1957070"/>
            <a:ext cx="6316909"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quản lý chất lượng</a:t>
            </a:r>
          </a:p>
          <a:p>
            <a:pPr algn="just" marL="604518" indent="-302259" lvl="1">
              <a:lnSpc>
                <a:spcPts val="3919"/>
              </a:lnSpc>
              <a:buFont typeface="Arial"/>
              <a:buChar char="•"/>
            </a:pPr>
            <a:r>
              <a:rPr lang="en-US" sz="2799">
                <a:solidFill>
                  <a:srgbClr val="3A4096"/>
                </a:solidFill>
                <a:latin typeface="DM Sans"/>
              </a:rPr>
              <a:t>Mã phiếu</a:t>
            </a:r>
          </a:p>
          <a:p>
            <a:pPr algn="just" marL="604518" indent="-302259" lvl="1">
              <a:lnSpc>
                <a:spcPts val="3919"/>
              </a:lnSpc>
              <a:buFont typeface="Arial"/>
              <a:buChar char="•"/>
            </a:pPr>
            <a:r>
              <a:rPr lang="en-US" sz="2799">
                <a:solidFill>
                  <a:srgbClr val="3A4096"/>
                </a:solidFill>
                <a:latin typeface="DM Sans"/>
              </a:rPr>
              <a:t>Ngày thực hiện kiểm tra</a:t>
            </a:r>
          </a:p>
          <a:p>
            <a:pPr algn="just" marL="604518" indent="-302259" lvl="1">
              <a:lnSpc>
                <a:spcPts val="3919"/>
              </a:lnSpc>
              <a:buFont typeface="Arial"/>
              <a:buChar char="•"/>
            </a:pPr>
            <a:r>
              <a:rPr lang="en-US" sz="2799">
                <a:solidFill>
                  <a:srgbClr val="3A4096"/>
                </a:solidFill>
                <a:latin typeface="DM Sans"/>
              </a:rPr>
              <a:t>Mã lô sản xuất</a:t>
            </a:r>
          </a:p>
          <a:p>
            <a:pPr algn="just" marL="604518" indent="-302259" lvl="1">
              <a:lnSpc>
                <a:spcPts val="3919"/>
              </a:lnSpc>
              <a:buFont typeface="Arial"/>
              <a:buChar char="•"/>
            </a:pPr>
            <a:r>
              <a:rPr lang="en-US" sz="2799">
                <a:solidFill>
                  <a:srgbClr val="3A4096"/>
                </a:solidFill>
                <a:latin typeface="DM Sans"/>
              </a:rPr>
              <a:t>Tình trạng (Đạt, Không đạt)</a:t>
            </a:r>
          </a:p>
          <a:p>
            <a:pPr algn="just" marL="604518" indent="-302259" lvl="1">
              <a:lnSpc>
                <a:spcPts val="3919"/>
              </a:lnSpc>
              <a:buFont typeface="Arial"/>
              <a:buChar char="•"/>
            </a:pPr>
            <a:r>
              <a:rPr lang="en-US" sz="2799">
                <a:solidFill>
                  <a:srgbClr val="3A4096"/>
                </a:solidFill>
                <a:latin typeface="DM Sans"/>
              </a:rPr>
              <a:t>Ghi chú</a:t>
            </a:r>
          </a:p>
        </p:txBody>
      </p:sp>
      <p:sp>
        <p:nvSpPr>
          <p:cNvPr name="TextBox 5" id="5"/>
          <p:cNvSpPr txBox="true"/>
          <p:nvPr/>
        </p:nvSpPr>
        <p:spPr>
          <a:xfrm rot="0">
            <a:off x="5764318" y="5810250"/>
            <a:ext cx="4519435" cy="24625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ThanhToan</a:t>
            </a:r>
          </a:p>
          <a:p>
            <a:pPr algn="just" marL="604518" indent="-302259" lvl="1">
              <a:lnSpc>
                <a:spcPts val="3919"/>
              </a:lnSpc>
              <a:buFont typeface="Arial"/>
              <a:buChar char="•"/>
            </a:pPr>
            <a:r>
              <a:rPr lang="en-US" sz="2799">
                <a:solidFill>
                  <a:srgbClr val="3A4096"/>
                </a:solidFill>
                <a:latin typeface="DM Sans"/>
              </a:rPr>
              <a:t>Mã Thanh toán</a:t>
            </a:r>
          </a:p>
          <a:p>
            <a:pPr algn="just" marL="604518" indent="-302259" lvl="1">
              <a:lnSpc>
                <a:spcPts val="3919"/>
              </a:lnSpc>
              <a:buFont typeface="Arial"/>
              <a:buChar char="•"/>
            </a:pPr>
            <a:r>
              <a:rPr lang="en-US" sz="2799">
                <a:solidFill>
                  <a:srgbClr val="3A4096"/>
                </a:solidFill>
                <a:latin typeface="DM Sans"/>
              </a:rPr>
              <a:t>Mã Đơn đặt hàng</a:t>
            </a:r>
          </a:p>
          <a:p>
            <a:pPr algn="just" marL="604518" indent="-302259" lvl="1">
              <a:lnSpc>
                <a:spcPts val="3919"/>
              </a:lnSpc>
              <a:buFont typeface="Arial"/>
              <a:buChar char="•"/>
            </a:pPr>
            <a:r>
              <a:rPr lang="en-US" sz="2799">
                <a:solidFill>
                  <a:srgbClr val="3A4096"/>
                </a:solidFill>
                <a:latin typeface="DM Sans"/>
              </a:rPr>
              <a:t>Ngày thanh toán</a:t>
            </a:r>
          </a:p>
          <a:p>
            <a:pPr algn="just" marL="604518" indent="-302259" lvl="1">
              <a:lnSpc>
                <a:spcPts val="3919"/>
              </a:lnSpc>
              <a:buFont typeface="Arial"/>
              <a:buChar char="•"/>
            </a:pPr>
            <a:r>
              <a:rPr lang="en-US" sz="2799">
                <a:solidFill>
                  <a:srgbClr val="3A4096"/>
                </a:solidFill>
                <a:latin typeface="DM Sans"/>
              </a:rPr>
              <a:t>Tổng tiền</a:t>
            </a:r>
          </a:p>
        </p:txBody>
      </p:sp>
      <p:sp>
        <p:nvSpPr>
          <p:cNvPr name="TextBox 6" id="6"/>
          <p:cNvSpPr txBox="true"/>
          <p:nvPr/>
        </p:nvSpPr>
        <p:spPr>
          <a:xfrm rot="0">
            <a:off x="1028700" y="5810250"/>
            <a:ext cx="4519435" cy="19672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định mức sản phẩm</a:t>
            </a:r>
          </a:p>
          <a:p>
            <a:pPr algn="just" marL="604518" indent="-302259" lvl="1">
              <a:lnSpc>
                <a:spcPts val="3919"/>
              </a:lnSpc>
              <a:buFont typeface="Arial"/>
              <a:buChar char="•"/>
            </a:pPr>
            <a:r>
              <a:rPr lang="en-US" sz="2799">
                <a:solidFill>
                  <a:srgbClr val="3A4096"/>
                </a:solidFill>
                <a:latin typeface="DM Sans"/>
              </a:rPr>
              <a:t>Mã sản phẩm</a:t>
            </a:r>
          </a:p>
          <a:p>
            <a:pPr algn="just" marL="604518" indent="-302259" lvl="1">
              <a:lnSpc>
                <a:spcPts val="3919"/>
              </a:lnSpc>
              <a:buFont typeface="Arial"/>
              <a:buChar char="•"/>
            </a:pPr>
            <a:r>
              <a:rPr lang="en-US" sz="2799">
                <a:solidFill>
                  <a:srgbClr val="3A4096"/>
                </a:solidFill>
                <a:latin typeface="DM Sans"/>
              </a:rPr>
              <a:t>Mã nguyên vật liệu</a:t>
            </a:r>
          </a:p>
          <a:p>
            <a:pPr algn="just" marL="604518" indent="-302259" lvl="1">
              <a:lnSpc>
                <a:spcPts val="3919"/>
              </a:lnSpc>
              <a:buFont typeface="Arial"/>
              <a:buChar char="•"/>
            </a:pPr>
            <a:r>
              <a:rPr lang="en-US" sz="2799">
                <a:solidFill>
                  <a:srgbClr val="3A4096"/>
                </a:solidFill>
                <a:latin typeface="DM Sans"/>
              </a:rPr>
              <a:t>Số lượng</a:t>
            </a:r>
          </a:p>
        </p:txBody>
      </p:sp>
      <p:grpSp>
        <p:nvGrpSpPr>
          <p:cNvPr name="Group 7" id="7"/>
          <p:cNvGrpSpPr/>
          <p:nvPr/>
        </p:nvGrpSpPr>
        <p:grpSpPr>
          <a:xfrm rot="0">
            <a:off x="10790242" y="1938825"/>
            <a:ext cx="10933870" cy="10179433"/>
            <a:chOff x="0" y="0"/>
            <a:chExt cx="6350000" cy="5911850"/>
          </a:xfrm>
        </p:grpSpPr>
        <p:sp>
          <p:nvSpPr>
            <p:cNvPr name="Freeform 8" id="8"/>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1356E"/>
            </a:solidFill>
            <a:ln w="12700">
              <a:solidFill>
                <a:srgbClr val="000000"/>
              </a:solidFill>
            </a:ln>
          </p:spPr>
        </p:sp>
      </p:grpSp>
      <p:grpSp>
        <p:nvGrpSpPr>
          <p:cNvPr name="Group 9" id="9"/>
          <p:cNvGrpSpPr/>
          <p:nvPr/>
        </p:nvGrpSpPr>
        <p:grpSpPr>
          <a:xfrm rot="0">
            <a:off x="11201082" y="1686016"/>
            <a:ext cx="10933870" cy="10179433"/>
            <a:chOff x="0" y="0"/>
            <a:chExt cx="6350000" cy="5911850"/>
          </a:xfrm>
        </p:grpSpPr>
        <p:sp>
          <p:nvSpPr>
            <p:cNvPr name="Freeform 10" id="10"/>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stretch>
                <a:fillRect l="-39684" t="0" r="0"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false" flipV="false" rot="0">
            <a:off x="11637035" y="8218779"/>
            <a:ext cx="9366317" cy="9366317"/>
          </a:xfrm>
          <a:custGeom>
            <a:avLst/>
            <a:gdLst/>
            <a:ahLst/>
            <a:cxnLst/>
            <a:rect r="r" b="b" t="t" l="l"/>
            <a:pathLst>
              <a:path h="9366317" w="9366317">
                <a:moveTo>
                  <a:pt x="0" y="0"/>
                </a:moveTo>
                <a:lnTo>
                  <a:pt x="9366317" y="0"/>
                </a:lnTo>
                <a:lnTo>
                  <a:pt x="9366317" y="9366317"/>
                </a:lnTo>
                <a:lnTo>
                  <a:pt x="0" y="9366317"/>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358115" y="9343533"/>
            <a:ext cx="665381" cy="638765"/>
          </a:xfrm>
          <a:custGeom>
            <a:avLst/>
            <a:gdLst/>
            <a:ahLst/>
            <a:cxnLst/>
            <a:rect r="r" b="b" t="t" l="l"/>
            <a:pathLst>
              <a:path h="638765" w="665381">
                <a:moveTo>
                  <a:pt x="0" y="0"/>
                </a:moveTo>
                <a:lnTo>
                  <a:pt x="665380" y="0"/>
                </a:lnTo>
                <a:lnTo>
                  <a:pt x="665380" y="638766"/>
                </a:lnTo>
                <a:lnTo>
                  <a:pt x="0" y="6387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14302" y="1766213"/>
            <a:ext cx="1496766" cy="1496766"/>
          </a:xfrm>
          <a:custGeom>
            <a:avLst/>
            <a:gdLst/>
            <a:ahLst/>
            <a:cxnLst/>
            <a:rect r="r" b="b" t="t" l="l"/>
            <a:pathLst>
              <a:path h="1496766" w="1496766">
                <a:moveTo>
                  <a:pt x="0" y="0"/>
                </a:moveTo>
                <a:lnTo>
                  <a:pt x="1496766" y="0"/>
                </a:lnTo>
                <a:lnTo>
                  <a:pt x="1496766" y="1496766"/>
                </a:lnTo>
                <a:lnTo>
                  <a:pt x="0" y="14967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59894" y="3549491"/>
            <a:ext cx="1241905" cy="1221583"/>
          </a:xfrm>
          <a:custGeom>
            <a:avLst/>
            <a:gdLst/>
            <a:ahLst/>
            <a:cxnLst/>
            <a:rect r="r" b="b" t="t" l="l"/>
            <a:pathLst>
              <a:path h="1221583" w="1241905">
                <a:moveTo>
                  <a:pt x="0" y="0"/>
                </a:moveTo>
                <a:lnTo>
                  <a:pt x="1241905" y="0"/>
                </a:lnTo>
                <a:lnTo>
                  <a:pt x="1241905" y="1221582"/>
                </a:lnTo>
                <a:lnTo>
                  <a:pt x="0" y="12215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300094" y="3641656"/>
            <a:ext cx="1125182" cy="1129417"/>
          </a:xfrm>
          <a:custGeom>
            <a:avLst/>
            <a:gdLst/>
            <a:ahLst/>
            <a:cxnLst/>
            <a:rect r="r" b="b" t="t" l="l"/>
            <a:pathLst>
              <a:path h="1129417" w="1125182">
                <a:moveTo>
                  <a:pt x="0" y="0"/>
                </a:moveTo>
                <a:lnTo>
                  <a:pt x="1125182" y="0"/>
                </a:lnTo>
                <a:lnTo>
                  <a:pt x="1125182" y="1129417"/>
                </a:lnTo>
                <a:lnTo>
                  <a:pt x="0" y="11294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011831" y="5479680"/>
            <a:ext cx="1701708" cy="889142"/>
          </a:xfrm>
          <a:custGeom>
            <a:avLst/>
            <a:gdLst/>
            <a:ahLst/>
            <a:cxnLst/>
            <a:rect r="r" b="b" t="t" l="l"/>
            <a:pathLst>
              <a:path h="889142" w="1701708">
                <a:moveTo>
                  <a:pt x="0" y="0"/>
                </a:moveTo>
                <a:lnTo>
                  <a:pt x="1701708" y="0"/>
                </a:lnTo>
                <a:lnTo>
                  <a:pt x="1701708" y="889142"/>
                </a:lnTo>
                <a:lnTo>
                  <a:pt x="0" y="8891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2189583" y="6890158"/>
            <a:ext cx="1346204" cy="1211584"/>
          </a:xfrm>
          <a:custGeom>
            <a:avLst/>
            <a:gdLst/>
            <a:ahLst/>
            <a:cxnLst/>
            <a:rect r="r" b="b" t="t" l="l"/>
            <a:pathLst>
              <a:path h="1211584" w="1346204">
                <a:moveTo>
                  <a:pt x="0" y="0"/>
                </a:moveTo>
                <a:lnTo>
                  <a:pt x="1346204" y="0"/>
                </a:lnTo>
                <a:lnTo>
                  <a:pt x="1346204" y="1211583"/>
                </a:lnTo>
                <a:lnTo>
                  <a:pt x="0" y="12115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0160002" y="5633264"/>
            <a:ext cx="1538423" cy="1471117"/>
          </a:xfrm>
          <a:custGeom>
            <a:avLst/>
            <a:gdLst/>
            <a:ahLst/>
            <a:cxnLst/>
            <a:rect r="r" b="b" t="t" l="l"/>
            <a:pathLst>
              <a:path h="1471117" w="1538423">
                <a:moveTo>
                  <a:pt x="0" y="0"/>
                </a:moveTo>
                <a:lnTo>
                  <a:pt x="1538423" y="0"/>
                </a:lnTo>
                <a:lnTo>
                  <a:pt x="1538423" y="1471117"/>
                </a:lnTo>
                <a:lnTo>
                  <a:pt x="0" y="1471117"/>
                </a:lnTo>
                <a:lnTo>
                  <a:pt x="0" y="0"/>
                </a:lnTo>
                <a:close/>
              </a:path>
            </a:pathLst>
          </a:custGeom>
          <a:blipFill>
            <a:blip r:embed="rId16"/>
            <a:stretch>
              <a:fillRect l="0" t="0" r="0" b="0"/>
            </a:stretch>
          </a:blipFill>
        </p:spPr>
      </p:sp>
      <p:sp>
        <p:nvSpPr>
          <p:cNvPr name="Freeform 12" id="12"/>
          <p:cNvSpPr/>
          <p:nvPr/>
        </p:nvSpPr>
        <p:spPr>
          <a:xfrm flipH="false" flipV="false" rot="0">
            <a:off x="2189583" y="8502105"/>
            <a:ext cx="1369688" cy="1160811"/>
          </a:xfrm>
          <a:custGeom>
            <a:avLst/>
            <a:gdLst/>
            <a:ahLst/>
            <a:cxnLst/>
            <a:rect r="r" b="b" t="t" l="l"/>
            <a:pathLst>
              <a:path h="1160811" w="1369688">
                <a:moveTo>
                  <a:pt x="0" y="0"/>
                </a:moveTo>
                <a:lnTo>
                  <a:pt x="1369688" y="0"/>
                </a:lnTo>
                <a:lnTo>
                  <a:pt x="1369688" y="1160811"/>
                </a:lnTo>
                <a:lnTo>
                  <a:pt x="0" y="1160811"/>
                </a:lnTo>
                <a:lnTo>
                  <a:pt x="0" y="0"/>
                </a:lnTo>
                <a:close/>
              </a:path>
            </a:pathLst>
          </a:custGeom>
          <a:blipFill>
            <a:blip r:embed="rId17"/>
            <a:stretch>
              <a:fillRect l="0" t="0" r="0" b="0"/>
            </a:stretch>
          </a:blipFill>
        </p:spPr>
      </p:sp>
      <p:sp>
        <p:nvSpPr>
          <p:cNvPr name="Freeform 13" id="13"/>
          <p:cNvSpPr/>
          <p:nvPr/>
        </p:nvSpPr>
        <p:spPr>
          <a:xfrm flipH="false" flipV="false" rot="0">
            <a:off x="10259894" y="1880005"/>
            <a:ext cx="1234199" cy="1151171"/>
          </a:xfrm>
          <a:custGeom>
            <a:avLst/>
            <a:gdLst/>
            <a:ahLst/>
            <a:cxnLst/>
            <a:rect r="r" b="b" t="t" l="l"/>
            <a:pathLst>
              <a:path h="1151171" w="1234199">
                <a:moveTo>
                  <a:pt x="0" y="0"/>
                </a:moveTo>
                <a:lnTo>
                  <a:pt x="1234199" y="0"/>
                </a:lnTo>
                <a:lnTo>
                  <a:pt x="1234199" y="1151171"/>
                </a:lnTo>
                <a:lnTo>
                  <a:pt x="0" y="115117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10160002" y="7872587"/>
            <a:ext cx="1575524" cy="1477054"/>
          </a:xfrm>
          <a:custGeom>
            <a:avLst/>
            <a:gdLst/>
            <a:ahLst/>
            <a:cxnLst/>
            <a:rect r="r" b="b" t="t" l="l"/>
            <a:pathLst>
              <a:path h="1477054" w="1575524">
                <a:moveTo>
                  <a:pt x="0" y="0"/>
                </a:moveTo>
                <a:lnTo>
                  <a:pt x="1575525" y="0"/>
                </a:lnTo>
                <a:lnTo>
                  <a:pt x="1575525" y="1477054"/>
                </a:lnTo>
                <a:lnTo>
                  <a:pt x="0" y="147705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5" id="15"/>
          <p:cNvSpPr txBox="true"/>
          <p:nvPr/>
        </p:nvSpPr>
        <p:spPr>
          <a:xfrm rot="0">
            <a:off x="4190163" y="2009546"/>
            <a:ext cx="3604905" cy="1109346"/>
          </a:xfrm>
          <a:prstGeom prst="rect">
            <a:avLst/>
          </a:prstGeom>
        </p:spPr>
        <p:txBody>
          <a:bodyPr anchor="t" rtlCol="false" tIns="0" lIns="0" bIns="0" rIns="0">
            <a:spAutoFit/>
          </a:bodyPr>
          <a:lstStyle/>
          <a:p>
            <a:pPr algn="ctr">
              <a:lnSpc>
                <a:spcPts val="4479"/>
              </a:lnSpc>
            </a:pPr>
            <a:r>
              <a:rPr lang="en-US" sz="3199">
                <a:solidFill>
                  <a:srgbClr val="3A4096"/>
                </a:solidFill>
                <a:latin typeface="DM Sans Bold"/>
              </a:rPr>
              <a:t>Quản lí </a:t>
            </a:r>
          </a:p>
          <a:p>
            <a:pPr algn="ctr" marL="0" indent="0" lvl="0">
              <a:lnSpc>
                <a:spcPts val="4479"/>
              </a:lnSpc>
              <a:spcBef>
                <a:spcPct val="0"/>
              </a:spcBef>
            </a:pPr>
            <a:r>
              <a:rPr lang="en-US" sz="3199">
                <a:solidFill>
                  <a:srgbClr val="3A4096"/>
                </a:solidFill>
                <a:latin typeface="DM Sans Bold"/>
              </a:rPr>
              <a:t>nguyên vật liệu</a:t>
            </a:r>
          </a:p>
        </p:txBody>
      </p:sp>
      <p:sp>
        <p:nvSpPr>
          <p:cNvPr name="TextBox 16" id="16"/>
          <p:cNvSpPr txBox="true"/>
          <p:nvPr/>
        </p:nvSpPr>
        <p:spPr>
          <a:xfrm rot="0">
            <a:off x="2989703" y="928397"/>
            <a:ext cx="12308594"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CÁC CHỨC NĂNG CỦA QUY TRÌNH SẢN XUẤT-NHẬP KHO</a:t>
            </a:r>
          </a:p>
        </p:txBody>
      </p:sp>
      <p:sp>
        <p:nvSpPr>
          <p:cNvPr name="TextBox 17" id="17"/>
          <p:cNvSpPr txBox="true"/>
          <p:nvPr/>
        </p:nvSpPr>
        <p:spPr>
          <a:xfrm rot="0">
            <a:off x="4432189" y="3899342"/>
            <a:ext cx="3877862" cy="547371"/>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Quản lí sản phẩm</a:t>
            </a:r>
          </a:p>
        </p:txBody>
      </p:sp>
      <p:sp>
        <p:nvSpPr>
          <p:cNvPr name="TextBox 18" id="18"/>
          <p:cNvSpPr txBox="true"/>
          <p:nvPr/>
        </p:nvSpPr>
        <p:spPr>
          <a:xfrm rot="0">
            <a:off x="4190163" y="5227763"/>
            <a:ext cx="4049327" cy="1109346"/>
          </a:xfrm>
          <a:prstGeom prst="rect">
            <a:avLst/>
          </a:prstGeom>
        </p:spPr>
        <p:txBody>
          <a:bodyPr anchor="t" rtlCol="false" tIns="0" lIns="0" bIns="0" rIns="0">
            <a:spAutoFit/>
          </a:bodyPr>
          <a:lstStyle/>
          <a:p>
            <a:pPr algn="ctr">
              <a:lnSpc>
                <a:spcPts val="4479"/>
              </a:lnSpc>
            </a:pPr>
            <a:r>
              <a:rPr lang="en-US" sz="3199">
                <a:solidFill>
                  <a:srgbClr val="3A4096"/>
                </a:solidFill>
                <a:latin typeface="DM Sans Bold"/>
              </a:rPr>
              <a:t>Quản lí </a:t>
            </a:r>
          </a:p>
          <a:p>
            <a:pPr algn="ctr" marL="0" indent="0" lvl="0">
              <a:lnSpc>
                <a:spcPts val="4479"/>
              </a:lnSpc>
              <a:spcBef>
                <a:spcPct val="0"/>
              </a:spcBef>
            </a:pPr>
            <a:r>
              <a:rPr lang="en-US" sz="3199">
                <a:solidFill>
                  <a:srgbClr val="3A4096"/>
                </a:solidFill>
                <a:latin typeface="DM Sans Bold"/>
              </a:rPr>
              <a:t>kho hàng/nhà máy</a:t>
            </a:r>
          </a:p>
        </p:txBody>
      </p:sp>
      <p:sp>
        <p:nvSpPr>
          <p:cNvPr name="TextBox 19" id="19"/>
          <p:cNvSpPr txBox="true"/>
          <p:nvPr/>
        </p:nvSpPr>
        <p:spPr>
          <a:xfrm rot="0">
            <a:off x="4279545" y="7325217"/>
            <a:ext cx="3426141" cy="547371"/>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Quản lí tồn kho</a:t>
            </a:r>
          </a:p>
        </p:txBody>
      </p:sp>
      <p:sp>
        <p:nvSpPr>
          <p:cNvPr name="TextBox 20" id="20"/>
          <p:cNvSpPr txBox="true"/>
          <p:nvPr/>
        </p:nvSpPr>
        <p:spPr>
          <a:xfrm rot="0">
            <a:off x="4015599" y="8860695"/>
            <a:ext cx="4711043" cy="547371"/>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Quản lí đơn đặt hàng</a:t>
            </a:r>
          </a:p>
        </p:txBody>
      </p:sp>
      <p:sp>
        <p:nvSpPr>
          <p:cNvPr name="TextBox 21" id="21"/>
          <p:cNvSpPr txBox="true"/>
          <p:nvPr/>
        </p:nvSpPr>
        <p:spPr>
          <a:xfrm rot="0">
            <a:off x="12384267" y="2009546"/>
            <a:ext cx="3625663" cy="1109346"/>
          </a:xfrm>
          <a:prstGeom prst="rect">
            <a:avLst/>
          </a:prstGeom>
        </p:spPr>
        <p:txBody>
          <a:bodyPr anchor="t" rtlCol="false" tIns="0" lIns="0" bIns="0" rIns="0">
            <a:spAutoFit/>
          </a:bodyPr>
          <a:lstStyle/>
          <a:p>
            <a:pPr algn="ctr">
              <a:lnSpc>
                <a:spcPts val="4479"/>
              </a:lnSpc>
            </a:pPr>
            <a:r>
              <a:rPr lang="en-US" sz="3199">
                <a:solidFill>
                  <a:srgbClr val="3A4096"/>
                </a:solidFill>
                <a:latin typeface="DM Sans Bold"/>
              </a:rPr>
              <a:t>Quản lí </a:t>
            </a:r>
          </a:p>
          <a:p>
            <a:pPr algn="ctr" marL="0" indent="0" lvl="0">
              <a:lnSpc>
                <a:spcPts val="4479"/>
              </a:lnSpc>
              <a:spcBef>
                <a:spcPct val="0"/>
              </a:spcBef>
            </a:pPr>
            <a:r>
              <a:rPr lang="en-US" sz="3199">
                <a:solidFill>
                  <a:srgbClr val="3A4096"/>
                </a:solidFill>
                <a:latin typeface="DM Sans Bold"/>
              </a:rPr>
              <a:t>xuất/nhập kho</a:t>
            </a:r>
          </a:p>
        </p:txBody>
      </p:sp>
      <p:sp>
        <p:nvSpPr>
          <p:cNvPr name="TextBox 22" id="22"/>
          <p:cNvSpPr txBox="true"/>
          <p:nvPr/>
        </p:nvSpPr>
        <p:spPr>
          <a:xfrm rot="0">
            <a:off x="12384267" y="3899342"/>
            <a:ext cx="3625663" cy="547371"/>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Quản lí sản xuất</a:t>
            </a:r>
          </a:p>
        </p:txBody>
      </p:sp>
      <p:sp>
        <p:nvSpPr>
          <p:cNvPr name="TextBox 23" id="23"/>
          <p:cNvSpPr txBox="true"/>
          <p:nvPr/>
        </p:nvSpPr>
        <p:spPr>
          <a:xfrm rot="0">
            <a:off x="11972913" y="5780812"/>
            <a:ext cx="4448370" cy="1109346"/>
          </a:xfrm>
          <a:prstGeom prst="rect">
            <a:avLst/>
          </a:prstGeom>
        </p:spPr>
        <p:txBody>
          <a:bodyPr anchor="t" rtlCol="false" tIns="0" lIns="0" bIns="0" rIns="0">
            <a:spAutoFit/>
          </a:bodyPr>
          <a:lstStyle/>
          <a:p>
            <a:pPr algn="ctr">
              <a:lnSpc>
                <a:spcPts val="4479"/>
              </a:lnSpc>
            </a:pPr>
            <a:r>
              <a:rPr lang="en-US" sz="3199">
                <a:solidFill>
                  <a:srgbClr val="3A4096"/>
                </a:solidFill>
                <a:latin typeface="DM Sans Bold"/>
              </a:rPr>
              <a:t>Quản lí </a:t>
            </a:r>
          </a:p>
          <a:p>
            <a:pPr algn="ctr" marL="0" indent="0" lvl="0">
              <a:lnSpc>
                <a:spcPts val="4479"/>
              </a:lnSpc>
              <a:spcBef>
                <a:spcPct val="0"/>
              </a:spcBef>
            </a:pPr>
            <a:r>
              <a:rPr lang="en-US" sz="3199">
                <a:solidFill>
                  <a:srgbClr val="3A4096"/>
                </a:solidFill>
                <a:latin typeface="DM Sans Bold"/>
              </a:rPr>
              <a:t>kiểm tra chất lượng</a:t>
            </a:r>
          </a:p>
        </p:txBody>
      </p:sp>
      <p:sp>
        <p:nvSpPr>
          <p:cNvPr name="TextBox 24" id="24"/>
          <p:cNvSpPr txBox="true"/>
          <p:nvPr/>
        </p:nvSpPr>
        <p:spPr>
          <a:xfrm rot="0">
            <a:off x="12192727" y="8535140"/>
            <a:ext cx="4577744" cy="547371"/>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Báo cáo, thống kê</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false" flipV="false" rot="0">
            <a:off x="11637035" y="8218779"/>
            <a:ext cx="9366317" cy="9366317"/>
          </a:xfrm>
          <a:custGeom>
            <a:avLst/>
            <a:gdLst/>
            <a:ahLst/>
            <a:cxnLst/>
            <a:rect r="r" b="b" t="t" l="l"/>
            <a:pathLst>
              <a:path h="9366317" w="9366317">
                <a:moveTo>
                  <a:pt x="0" y="0"/>
                </a:moveTo>
                <a:lnTo>
                  <a:pt x="9366317" y="0"/>
                </a:lnTo>
                <a:lnTo>
                  <a:pt x="9366317" y="9366317"/>
                </a:lnTo>
                <a:lnTo>
                  <a:pt x="0" y="9366317"/>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358115" y="9343533"/>
            <a:ext cx="665381" cy="638765"/>
          </a:xfrm>
          <a:custGeom>
            <a:avLst/>
            <a:gdLst/>
            <a:ahLst/>
            <a:cxnLst/>
            <a:rect r="r" b="b" t="t" l="l"/>
            <a:pathLst>
              <a:path h="638765" w="665381">
                <a:moveTo>
                  <a:pt x="0" y="0"/>
                </a:moveTo>
                <a:lnTo>
                  <a:pt x="665380" y="0"/>
                </a:lnTo>
                <a:lnTo>
                  <a:pt x="665380" y="638766"/>
                </a:lnTo>
                <a:lnTo>
                  <a:pt x="0" y="6387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544894" y="1168868"/>
            <a:ext cx="15668321" cy="8813431"/>
          </a:xfrm>
          <a:prstGeom prst="rect">
            <a:avLst/>
          </a:prstGeom>
        </p:spPr>
      </p:pic>
      <p:sp>
        <p:nvSpPr>
          <p:cNvPr name="TextBox 7" id="7"/>
          <p:cNvSpPr txBox="true"/>
          <p:nvPr/>
        </p:nvSpPr>
        <p:spPr>
          <a:xfrm rot="0">
            <a:off x="3515118" y="504825"/>
            <a:ext cx="11727872"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 HIỆN THỰC QUY TRÌNH TRÊN ODOO</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673945"/>
            <a:ext cx="17259300" cy="8939111"/>
            <a:chOff x="0" y="0"/>
            <a:chExt cx="4545659" cy="2354334"/>
          </a:xfrm>
        </p:grpSpPr>
        <p:sp>
          <p:nvSpPr>
            <p:cNvPr name="Freeform 3" id="3"/>
            <p:cNvSpPr/>
            <p:nvPr/>
          </p:nvSpPr>
          <p:spPr>
            <a:xfrm flipH="false" flipV="false" rot="0">
              <a:off x="0" y="0"/>
              <a:ext cx="4545659" cy="2354334"/>
            </a:xfrm>
            <a:custGeom>
              <a:avLst/>
              <a:gdLst/>
              <a:ahLst/>
              <a:cxnLst/>
              <a:rect r="r" b="b" t="t" l="l"/>
              <a:pathLst>
                <a:path h="2354334" w="4545659">
                  <a:moveTo>
                    <a:pt x="8523" y="0"/>
                  </a:moveTo>
                  <a:lnTo>
                    <a:pt x="4537137" y="0"/>
                  </a:lnTo>
                  <a:cubicBezTo>
                    <a:pt x="4541844" y="0"/>
                    <a:pt x="4545659" y="3816"/>
                    <a:pt x="4545659" y="8523"/>
                  </a:cubicBezTo>
                  <a:lnTo>
                    <a:pt x="4545659" y="2345811"/>
                  </a:lnTo>
                  <a:cubicBezTo>
                    <a:pt x="4545659" y="2348071"/>
                    <a:pt x="4544761" y="2350239"/>
                    <a:pt x="4543163" y="2351837"/>
                  </a:cubicBezTo>
                  <a:cubicBezTo>
                    <a:pt x="4541565" y="2353436"/>
                    <a:pt x="4539397" y="2354334"/>
                    <a:pt x="4537137" y="2354334"/>
                  </a:cubicBezTo>
                  <a:lnTo>
                    <a:pt x="8523" y="2354334"/>
                  </a:lnTo>
                  <a:cubicBezTo>
                    <a:pt x="3816" y="2354334"/>
                    <a:pt x="0" y="2350518"/>
                    <a:pt x="0" y="2345811"/>
                  </a:cubicBezTo>
                  <a:lnTo>
                    <a:pt x="0" y="8523"/>
                  </a:lnTo>
                  <a:cubicBezTo>
                    <a:pt x="0" y="3816"/>
                    <a:pt x="3816" y="0"/>
                    <a:pt x="8523" y="0"/>
                  </a:cubicBezTo>
                  <a:close/>
                </a:path>
              </a:pathLst>
            </a:custGeom>
            <a:solidFill>
              <a:srgbClr val="000000">
                <a:alpha val="0"/>
              </a:srgbClr>
            </a:solidFill>
            <a:ln w="28575" cap="sq">
              <a:solidFill>
                <a:srgbClr val="263F6B"/>
              </a:solidFill>
              <a:prstDash val="solid"/>
              <a:miter/>
            </a:ln>
          </p:spPr>
        </p:sp>
        <p:sp>
          <p:nvSpPr>
            <p:cNvPr name="TextBox 4" id="4"/>
            <p:cNvSpPr txBox="true"/>
            <p:nvPr/>
          </p:nvSpPr>
          <p:spPr>
            <a:xfrm>
              <a:off x="0" y="-28575"/>
              <a:ext cx="4545659" cy="2382909"/>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753329" y="1379968"/>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AutoShape 15" id="15"/>
          <p:cNvSpPr/>
          <p:nvPr/>
        </p:nvSpPr>
        <p:spPr>
          <a:xfrm>
            <a:off x="1247028" y="1965559"/>
            <a:ext cx="15822467" cy="0"/>
          </a:xfrm>
          <a:prstGeom prst="line">
            <a:avLst/>
          </a:prstGeom>
          <a:ln cap="flat" w="28575">
            <a:solidFill>
              <a:srgbClr val="084C6E"/>
            </a:solidFill>
            <a:prstDash val="solid"/>
            <a:headEnd type="none" len="sm" w="sm"/>
            <a:tailEnd type="none" len="sm" w="sm"/>
          </a:ln>
        </p:spPr>
      </p:sp>
      <p:sp>
        <p:nvSpPr>
          <p:cNvPr name="Freeform 16" id="16"/>
          <p:cNvSpPr/>
          <p:nvPr/>
        </p:nvSpPr>
        <p:spPr>
          <a:xfrm flipH="false" flipV="false" rot="0">
            <a:off x="16349806" y="1225269"/>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247028" y="1322818"/>
            <a:ext cx="1793237" cy="514350"/>
          </a:xfrm>
          <a:prstGeom prst="rect">
            <a:avLst/>
          </a:prstGeom>
        </p:spPr>
        <p:txBody>
          <a:bodyPr anchor="t" rtlCol="false" tIns="0" lIns="0" bIns="0" rIns="0">
            <a:spAutoFit/>
          </a:bodyPr>
          <a:lstStyle/>
          <a:p>
            <a:pPr algn="just">
              <a:lnSpc>
                <a:spcPts val="4200"/>
              </a:lnSpc>
            </a:pPr>
            <a:r>
              <a:rPr lang="en-US" sz="3000">
                <a:solidFill>
                  <a:srgbClr val="203850"/>
                </a:solidFill>
                <a:latin typeface="Muli"/>
              </a:rPr>
              <a:t>NHÓM 6</a:t>
            </a:r>
          </a:p>
        </p:txBody>
      </p:sp>
      <p:grpSp>
        <p:nvGrpSpPr>
          <p:cNvPr name="Group 18" id="18"/>
          <p:cNvGrpSpPr/>
          <p:nvPr/>
        </p:nvGrpSpPr>
        <p:grpSpPr>
          <a:xfrm rot="0">
            <a:off x="2977361" y="4200427"/>
            <a:ext cx="12333279" cy="2413986"/>
            <a:chOff x="0" y="0"/>
            <a:chExt cx="3248271" cy="635782"/>
          </a:xfrm>
        </p:grpSpPr>
        <p:sp>
          <p:nvSpPr>
            <p:cNvPr name="Freeform 19" id="19"/>
            <p:cNvSpPr/>
            <p:nvPr/>
          </p:nvSpPr>
          <p:spPr>
            <a:xfrm flipH="false" flipV="false" rot="0">
              <a:off x="0" y="0"/>
              <a:ext cx="3248271" cy="635782"/>
            </a:xfrm>
            <a:custGeom>
              <a:avLst/>
              <a:gdLst/>
              <a:ahLst/>
              <a:cxnLst/>
              <a:rect r="r" b="b" t="t" l="l"/>
              <a:pathLst>
                <a:path h="635782" w="3248271">
                  <a:moveTo>
                    <a:pt x="3045071" y="0"/>
                  </a:moveTo>
                  <a:cubicBezTo>
                    <a:pt x="3157295" y="0"/>
                    <a:pt x="3248271" y="142325"/>
                    <a:pt x="3248271" y="317891"/>
                  </a:cubicBezTo>
                  <a:cubicBezTo>
                    <a:pt x="3248271" y="493458"/>
                    <a:pt x="3157295" y="635782"/>
                    <a:pt x="3045071" y="635782"/>
                  </a:cubicBezTo>
                  <a:lnTo>
                    <a:pt x="203200" y="635782"/>
                  </a:lnTo>
                  <a:cubicBezTo>
                    <a:pt x="90976" y="635782"/>
                    <a:pt x="0" y="493458"/>
                    <a:pt x="0" y="317891"/>
                  </a:cubicBezTo>
                  <a:cubicBezTo>
                    <a:pt x="0" y="142325"/>
                    <a:pt x="90976" y="0"/>
                    <a:pt x="203200" y="0"/>
                  </a:cubicBezTo>
                  <a:close/>
                </a:path>
              </a:pathLst>
            </a:custGeom>
            <a:solidFill>
              <a:srgbClr val="213559"/>
            </a:solidFill>
          </p:spPr>
        </p:sp>
        <p:sp>
          <p:nvSpPr>
            <p:cNvPr name="TextBox 20" id="20"/>
            <p:cNvSpPr txBox="true"/>
            <p:nvPr/>
          </p:nvSpPr>
          <p:spPr>
            <a:xfrm>
              <a:off x="0" y="-76200"/>
              <a:ext cx="3248271" cy="711982"/>
            </a:xfrm>
            <a:prstGeom prst="rect">
              <a:avLst/>
            </a:prstGeom>
          </p:spPr>
          <p:txBody>
            <a:bodyPr anchor="ctr" rtlCol="false" tIns="50800" lIns="50800" bIns="50800" rIns="50800"/>
            <a:lstStyle/>
            <a:p>
              <a:pPr algn="ctr">
                <a:lnSpc>
                  <a:spcPts val="5599"/>
                </a:lnSpc>
              </a:pPr>
              <a:r>
                <a:rPr lang="en-US" sz="3999">
                  <a:solidFill>
                    <a:srgbClr val="FFFFFF"/>
                  </a:solidFill>
                  <a:latin typeface="Muli Bold"/>
                </a:rPr>
                <a:t>GIỚI THIỆU ĐÔI NÉT VỀ CÔNG TY TNHH </a:t>
              </a:r>
            </a:p>
            <a:p>
              <a:pPr algn="ctr">
                <a:lnSpc>
                  <a:spcPts val="5599"/>
                </a:lnSpc>
              </a:pPr>
              <a:r>
                <a:rPr lang="en-US" sz="3999">
                  <a:solidFill>
                    <a:srgbClr val="FFFFFF"/>
                  </a:solidFill>
                  <a:latin typeface="Muli Bold"/>
                </a:rPr>
                <a:t>MTV TÔN HOA SEN</a:t>
              </a:r>
            </a:p>
          </p:txBody>
        </p:sp>
      </p:grpSp>
      <p:sp>
        <p:nvSpPr>
          <p:cNvPr name="AutoShape 21" id="21"/>
          <p:cNvSpPr/>
          <p:nvPr/>
        </p:nvSpPr>
        <p:spPr>
          <a:xfrm>
            <a:off x="4287897" y="6278356"/>
            <a:ext cx="9712206"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673945"/>
            <a:ext cx="17259300" cy="8939111"/>
            <a:chOff x="0" y="0"/>
            <a:chExt cx="4545659" cy="2354334"/>
          </a:xfrm>
        </p:grpSpPr>
        <p:sp>
          <p:nvSpPr>
            <p:cNvPr name="Freeform 3" id="3"/>
            <p:cNvSpPr/>
            <p:nvPr/>
          </p:nvSpPr>
          <p:spPr>
            <a:xfrm flipH="false" flipV="false" rot="0">
              <a:off x="0" y="0"/>
              <a:ext cx="4545659" cy="2354334"/>
            </a:xfrm>
            <a:custGeom>
              <a:avLst/>
              <a:gdLst/>
              <a:ahLst/>
              <a:cxnLst/>
              <a:rect r="r" b="b" t="t" l="l"/>
              <a:pathLst>
                <a:path h="2354334" w="4545659">
                  <a:moveTo>
                    <a:pt x="8523" y="0"/>
                  </a:moveTo>
                  <a:lnTo>
                    <a:pt x="4537137" y="0"/>
                  </a:lnTo>
                  <a:cubicBezTo>
                    <a:pt x="4541844" y="0"/>
                    <a:pt x="4545659" y="3816"/>
                    <a:pt x="4545659" y="8523"/>
                  </a:cubicBezTo>
                  <a:lnTo>
                    <a:pt x="4545659" y="2345811"/>
                  </a:lnTo>
                  <a:cubicBezTo>
                    <a:pt x="4545659" y="2348071"/>
                    <a:pt x="4544761" y="2350239"/>
                    <a:pt x="4543163" y="2351837"/>
                  </a:cubicBezTo>
                  <a:cubicBezTo>
                    <a:pt x="4541565" y="2353436"/>
                    <a:pt x="4539397" y="2354334"/>
                    <a:pt x="4537137" y="2354334"/>
                  </a:cubicBezTo>
                  <a:lnTo>
                    <a:pt x="8523" y="2354334"/>
                  </a:lnTo>
                  <a:cubicBezTo>
                    <a:pt x="3816" y="2354334"/>
                    <a:pt x="0" y="2350518"/>
                    <a:pt x="0" y="2345811"/>
                  </a:cubicBezTo>
                  <a:lnTo>
                    <a:pt x="0" y="8523"/>
                  </a:lnTo>
                  <a:cubicBezTo>
                    <a:pt x="0" y="3816"/>
                    <a:pt x="3816" y="0"/>
                    <a:pt x="8523" y="0"/>
                  </a:cubicBezTo>
                  <a:close/>
                </a:path>
              </a:pathLst>
            </a:custGeom>
            <a:solidFill>
              <a:srgbClr val="000000">
                <a:alpha val="0"/>
              </a:srgbClr>
            </a:solidFill>
            <a:ln w="28575" cap="sq">
              <a:solidFill>
                <a:srgbClr val="263F6B"/>
              </a:solidFill>
              <a:prstDash val="solid"/>
              <a:miter/>
            </a:ln>
          </p:spPr>
        </p:sp>
        <p:sp>
          <p:nvSpPr>
            <p:cNvPr name="TextBox 4" id="4"/>
            <p:cNvSpPr txBox="true"/>
            <p:nvPr/>
          </p:nvSpPr>
          <p:spPr>
            <a:xfrm>
              <a:off x="0" y="-28575"/>
              <a:ext cx="4545659" cy="2382909"/>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753329" y="1379968"/>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AutoShape 15" id="15"/>
          <p:cNvSpPr/>
          <p:nvPr/>
        </p:nvSpPr>
        <p:spPr>
          <a:xfrm>
            <a:off x="1247028" y="1965559"/>
            <a:ext cx="15822467" cy="0"/>
          </a:xfrm>
          <a:prstGeom prst="line">
            <a:avLst/>
          </a:prstGeom>
          <a:ln cap="flat" w="28575">
            <a:solidFill>
              <a:srgbClr val="084C6E"/>
            </a:solidFill>
            <a:prstDash val="solid"/>
            <a:headEnd type="none" len="sm" w="sm"/>
            <a:tailEnd type="none" len="sm" w="sm"/>
          </a:ln>
        </p:spPr>
      </p:sp>
      <p:sp>
        <p:nvSpPr>
          <p:cNvPr name="Freeform 16" id="16"/>
          <p:cNvSpPr/>
          <p:nvPr/>
        </p:nvSpPr>
        <p:spPr>
          <a:xfrm flipH="false" flipV="false" rot="0">
            <a:off x="16349806" y="1225269"/>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2977361" y="4371975"/>
            <a:ext cx="12333279" cy="1886146"/>
            <a:chOff x="0" y="0"/>
            <a:chExt cx="3248271" cy="496763"/>
          </a:xfrm>
        </p:grpSpPr>
        <p:sp>
          <p:nvSpPr>
            <p:cNvPr name="Freeform 18" id="18"/>
            <p:cNvSpPr/>
            <p:nvPr/>
          </p:nvSpPr>
          <p:spPr>
            <a:xfrm flipH="false" flipV="false" rot="0">
              <a:off x="0" y="0"/>
              <a:ext cx="3248271" cy="496763"/>
            </a:xfrm>
            <a:custGeom>
              <a:avLst/>
              <a:gdLst/>
              <a:ahLst/>
              <a:cxnLst/>
              <a:rect r="r" b="b" t="t" l="l"/>
              <a:pathLst>
                <a:path h="496763" w="3248271">
                  <a:moveTo>
                    <a:pt x="3045071" y="0"/>
                  </a:moveTo>
                  <a:cubicBezTo>
                    <a:pt x="3157295" y="0"/>
                    <a:pt x="3248271" y="111204"/>
                    <a:pt x="3248271" y="248381"/>
                  </a:cubicBezTo>
                  <a:cubicBezTo>
                    <a:pt x="3248271" y="385559"/>
                    <a:pt x="3157295" y="496763"/>
                    <a:pt x="3045071" y="496763"/>
                  </a:cubicBezTo>
                  <a:lnTo>
                    <a:pt x="203200" y="496763"/>
                  </a:lnTo>
                  <a:cubicBezTo>
                    <a:pt x="90976" y="496763"/>
                    <a:pt x="0" y="385559"/>
                    <a:pt x="0" y="248381"/>
                  </a:cubicBezTo>
                  <a:cubicBezTo>
                    <a:pt x="0" y="111204"/>
                    <a:pt x="90976" y="0"/>
                    <a:pt x="203200" y="0"/>
                  </a:cubicBezTo>
                  <a:close/>
                </a:path>
              </a:pathLst>
            </a:custGeom>
            <a:solidFill>
              <a:srgbClr val="213559"/>
            </a:solidFill>
          </p:spPr>
        </p:sp>
        <p:sp>
          <p:nvSpPr>
            <p:cNvPr name="TextBox 19" id="19"/>
            <p:cNvSpPr txBox="true"/>
            <p:nvPr/>
          </p:nvSpPr>
          <p:spPr>
            <a:xfrm>
              <a:off x="0" y="-76200"/>
              <a:ext cx="3248271" cy="572963"/>
            </a:xfrm>
            <a:prstGeom prst="rect">
              <a:avLst/>
            </a:prstGeom>
          </p:spPr>
          <p:txBody>
            <a:bodyPr anchor="ctr" rtlCol="false" tIns="50800" lIns="50800" bIns="50800" rIns="50800"/>
            <a:lstStyle/>
            <a:p>
              <a:pPr algn="ctr">
                <a:lnSpc>
                  <a:spcPts val="5599"/>
                </a:lnSpc>
              </a:pPr>
              <a:r>
                <a:rPr lang="en-US" sz="3999">
                  <a:solidFill>
                    <a:srgbClr val="FFFFFF"/>
                  </a:solidFill>
                  <a:latin typeface="Muli Bold"/>
                </a:rPr>
                <a:t>QUY TRÌNH BÁN HÀNG - THU TIỀN</a:t>
              </a:r>
            </a:p>
          </p:txBody>
        </p:sp>
      </p:grpSp>
      <p:sp>
        <p:nvSpPr>
          <p:cNvPr name="AutoShape 20" id="20"/>
          <p:cNvSpPr/>
          <p:nvPr/>
        </p:nvSpPr>
        <p:spPr>
          <a:xfrm>
            <a:off x="4287897" y="5856084"/>
            <a:ext cx="9712206" cy="0"/>
          </a:xfrm>
          <a:prstGeom prst="line">
            <a:avLst/>
          </a:prstGeom>
          <a:ln cap="flat" w="38100">
            <a:solidFill>
              <a:srgbClr val="FFFFFF"/>
            </a:solidFill>
            <a:prstDash val="solid"/>
            <a:headEnd type="none" len="sm" w="sm"/>
            <a:tailEnd type="none" len="sm" w="sm"/>
          </a:ln>
        </p:spPr>
      </p:sp>
      <p:sp>
        <p:nvSpPr>
          <p:cNvPr name="Freeform 21" id="21"/>
          <p:cNvSpPr/>
          <p:nvPr/>
        </p:nvSpPr>
        <p:spPr>
          <a:xfrm flipH="false" flipV="false" rot="0">
            <a:off x="15012095" y="755565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247028" y="1322818"/>
            <a:ext cx="1793237" cy="514350"/>
          </a:xfrm>
          <a:prstGeom prst="rect">
            <a:avLst/>
          </a:prstGeom>
        </p:spPr>
        <p:txBody>
          <a:bodyPr anchor="t" rtlCol="false" tIns="0" lIns="0" bIns="0" rIns="0">
            <a:spAutoFit/>
          </a:bodyPr>
          <a:lstStyle/>
          <a:p>
            <a:pPr algn="just">
              <a:lnSpc>
                <a:spcPts val="4200"/>
              </a:lnSpc>
            </a:pPr>
            <a:r>
              <a:rPr lang="en-US" sz="3000">
                <a:solidFill>
                  <a:srgbClr val="203850"/>
                </a:solidFill>
                <a:latin typeface="Muli"/>
              </a:rPr>
              <a:t>NHÓM 6</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1174861" y="-8399340"/>
            <a:ext cx="11774709" cy="10962254"/>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B8EAF6">
                <a:alpha val="7843"/>
              </a:srgbClr>
            </a:solidFill>
            <a:ln w="12700">
              <a:solidFill>
                <a:srgbClr val="000000"/>
              </a:solidFill>
            </a:ln>
          </p:spPr>
        </p:sp>
      </p:grpSp>
      <p:sp>
        <p:nvSpPr>
          <p:cNvPr name="AutoShape 4" id="4"/>
          <p:cNvSpPr/>
          <p:nvPr/>
        </p:nvSpPr>
        <p:spPr>
          <a:xfrm>
            <a:off x="1077999" y="3070076"/>
            <a:ext cx="16230600" cy="0"/>
          </a:xfrm>
          <a:prstGeom prst="line">
            <a:avLst/>
          </a:prstGeom>
          <a:ln cap="rnd" w="19050">
            <a:solidFill>
              <a:srgbClr val="203850"/>
            </a:solidFill>
            <a:prstDash val="sysDot"/>
            <a:headEnd type="none" len="sm" w="sm"/>
            <a:tailEnd type="none" len="sm" w="sm"/>
          </a:ln>
        </p:spPr>
      </p:sp>
      <p:grpSp>
        <p:nvGrpSpPr>
          <p:cNvPr name="Group 5" id="5"/>
          <p:cNvGrpSpPr/>
          <p:nvPr/>
        </p:nvGrpSpPr>
        <p:grpSpPr>
          <a:xfrm rot="0">
            <a:off x="1077999" y="3079601"/>
            <a:ext cx="3172360" cy="1810294"/>
            <a:chOff x="0" y="0"/>
            <a:chExt cx="1157286" cy="660400"/>
          </a:xfrm>
        </p:grpSpPr>
        <p:sp>
          <p:nvSpPr>
            <p:cNvPr name="Freeform 6" id="6"/>
            <p:cNvSpPr/>
            <p:nvPr/>
          </p:nvSpPr>
          <p:spPr>
            <a:xfrm flipH="false" flipV="false" rot="0">
              <a:off x="0" y="0"/>
              <a:ext cx="1157286" cy="660400"/>
            </a:xfrm>
            <a:custGeom>
              <a:avLst/>
              <a:gdLst/>
              <a:ahLst/>
              <a:cxnLst/>
              <a:rect r="r" b="b" t="t" l="l"/>
              <a:pathLst>
                <a:path h="660400" w="1157286">
                  <a:moveTo>
                    <a:pt x="1032826" y="660400"/>
                  </a:moveTo>
                  <a:lnTo>
                    <a:pt x="124460" y="660400"/>
                  </a:lnTo>
                  <a:cubicBezTo>
                    <a:pt x="55880" y="660400"/>
                    <a:pt x="0" y="604520"/>
                    <a:pt x="0" y="535940"/>
                  </a:cubicBezTo>
                  <a:lnTo>
                    <a:pt x="0" y="124460"/>
                  </a:lnTo>
                  <a:cubicBezTo>
                    <a:pt x="0" y="55880"/>
                    <a:pt x="55880" y="0"/>
                    <a:pt x="124460" y="0"/>
                  </a:cubicBezTo>
                  <a:lnTo>
                    <a:pt x="1032826" y="0"/>
                  </a:lnTo>
                  <a:cubicBezTo>
                    <a:pt x="1101406" y="0"/>
                    <a:pt x="1157286" y="55880"/>
                    <a:pt x="1157286" y="124460"/>
                  </a:cubicBezTo>
                  <a:lnTo>
                    <a:pt x="1157286" y="535940"/>
                  </a:lnTo>
                  <a:cubicBezTo>
                    <a:pt x="1157286" y="604520"/>
                    <a:pt x="1101406" y="660400"/>
                    <a:pt x="1032826" y="660400"/>
                  </a:cubicBezTo>
                  <a:close/>
                </a:path>
              </a:pathLst>
            </a:custGeom>
            <a:solidFill>
              <a:srgbClr val="EDF1F2">
                <a:alpha val="30980"/>
              </a:srgbClr>
            </a:solidFill>
          </p:spPr>
        </p:sp>
      </p:grpSp>
      <p:grpSp>
        <p:nvGrpSpPr>
          <p:cNvPr name="Group 7" id="7"/>
          <p:cNvGrpSpPr/>
          <p:nvPr/>
        </p:nvGrpSpPr>
        <p:grpSpPr>
          <a:xfrm rot="0">
            <a:off x="4825347" y="3079601"/>
            <a:ext cx="3172360" cy="1810294"/>
            <a:chOff x="0" y="0"/>
            <a:chExt cx="1157286" cy="660400"/>
          </a:xfrm>
        </p:grpSpPr>
        <p:sp>
          <p:nvSpPr>
            <p:cNvPr name="Freeform 8" id="8"/>
            <p:cNvSpPr/>
            <p:nvPr/>
          </p:nvSpPr>
          <p:spPr>
            <a:xfrm flipH="false" flipV="false" rot="0">
              <a:off x="0" y="0"/>
              <a:ext cx="1157286" cy="660400"/>
            </a:xfrm>
            <a:custGeom>
              <a:avLst/>
              <a:gdLst/>
              <a:ahLst/>
              <a:cxnLst/>
              <a:rect r="r" b="b" t="t" l="l"/>
              <a:pathLst>
                <a:path h="660400" w="1157286">
                  <a:moveTo>
                    <a:pt x="1032826" y="660400"/>
                  </a:moveTo>
                  <a:lnTo>
                    <a:pt x="124460" y="660400"/>
                  </a:lnTo>
                  <a:cubicBezTo>
                    <a:pt x="55880" y="660400"/>
                    <a:pt x="0" y="604520"/>
                    <a:pt x="0" y="535940"/>
                  </a:cubicBezTo>
                  <a:lnTo>
                    <a:pt x="0" y="124460"/>
                  </a:lnTo>
                  <a:cubicBezTo>
                    <a:pt x="0" y="55880"/>
                    <a:pt x="55880" y="0"/>
                    <a:pt x="124460" y="0"/>
                  </a:cubicBezTo>
                  <a:lnTo>
                    <a:pt x="1032826" y="0"/>
                  </a:lnTo>
                  <a:cubicBezTo>
                    <a:pt x="1101406" y="0"/>
                    <a:pt x="1157286" y="55880"/>
                    <a:pt x="1157286" y="124460"/>
                  </a:cubicBezTo>
                  <a:lnTo>
                    <a:pt x="1157286" y="535940"/>
                  </a:lnTo>
                  <a:cubicBezTo>
                    <a:pt x="1157286" y="604520"/>
                    <a:pt x="1101406" y="660400"/>
                    <a:pt x="1032826" y="660400"/>
                  </a:cubicBezTo>
                  <a:close/>
                </a:path>
              </a:pathLst>
            </a:custGeom>
            <a:solidFill>
              <a:srgbClr val="EDF1F2">
                <a:alpha val="30980"/>
              </a:srgbClr>
            </a:solidFill>
          </p:spPr>
        </p:sp>
      </p:grpSp>
      <p:grpSp>
        <p:nvGrpSpPr>
          <p:cNvPr name="Group 9" id="9"/>
          <p:cNvGrpSpPr/>
          <p:nvPr/>
        </p:nvGrpSpPr>
        <p:grpSpPr>
          <a:xfrm rot="0">
            <a:off x="8569207" y="3079601"/>
            <a:ext cx="4171398" cy="1810294"/>
            <a:chOff x="0" y="0"/>
            <a:chExt cx="1521737" cy="660400"/>
          </a:xfrm>
        </p:grpSpPr>
        <p:sp>
          <p:nvSpPr>
            <p:cNvPr name="Freeform 10" id="10"/>
            <p:cNvSpPr/>
            <p:nvPr/>
          </p:nvSpPr>
          <p:spPr>
            <a:xfrm flipH="false" flipV="false" rot="0">
              <a:off x="0" y="0"/>
              <a:ext cx="1521738" cy="660400"/>
            </a:xfrm>
            <a:custGeom>
              <a:avLst/>
              <a:gdLst/>
              <a:ahLst/>
              <a:cxnLst/>
              <a:rect r="r" b="b" t="t" l="l"/>
              <a:pathLst>
                <a:path h="660400" w="1521738">
                  <a:moveTo>
                    <a:pt x="1397277" y="660400"/>
                  </a:moveTo>
                  <a:lnTo>
                    <a:pt x="124460" y="660400"/>
                  </a:lnTo>
                  <a:cubicBezTo>
                    <a:pt x="55880" y="660400"/>
                    <a:pt x="0" y="604520"/>
                    <a:pt x="0" y="535940"/>
                  </a:cubicBezTo>
                  <a:lnTo>
                    <a:pt x="0" y="124460"/>
                  </a:lnTo>
                  <a:cubicBezTo>
                    <a:pt x="0" y="55880"/>
                    <a:pt x="55880" y="0"/>
                    <a:pt x="124460" y="0"/>
                  </a:cubicBezTo>
                  <a:lnTo>
                    <a:pt x="1397278" y="0"/>
                  </a:lnTo>
                  <a:cubicBezTo>
                    <a:pt x="1465857" y="0"/>
                    <a:pt x="1521738" y="55880"/>
                    <a:pt x="1521738" y="124460"/>
                  </a:cubicBezTo>
                  <a:lnTo>
                    <a:pt x="1521738" y="535940"/>
                  </a:lnTo>
                  <a:cubicBezTo>
                    <a:pt x="1521738" y="604520"/>
                    <a:pt x="1465857" y="660400"/>
                    <a:pt x="1397278" y="660400"/>
                  </a:cubicBezTo>
                  <a:close/>
                </a:path>
              </a:pathLst>
            </a:custGeom>
            <a:solidFill>
              <a:srgbClr val="EDF1F2">
                <a:alpha val="30980"/>
              </a:srgbClr>
            </a:solidFill>
          </p:spPr>
        </p:sp>
      </p:grpSp>
      <p:grpSp>
        <p:nvGrpSpPr>
          <p:cNvPr name="Group 11" id="11"/>
          <p:cNvGrpSpPr/>
          <p:nvPr/>
        </p:nvGrpSpPr>
        <p:grpSpPr>
          <a:xfrm rot="0">
            <a:off x="13312105" y="3079601"/>
            <a:ext cx="4171398" cy="1810294"/>
            <a:chOff x="0" y="0"/>
            <a:chExt cx="1521737" cy="660400"/>
          </a:xfrm>
        </p:grpSpPr>
        <p:sp>
          <p:nvSpPr>
            <p:cNvPr name="Freeform 12" id="12"/>
            <p:cNvSpPr/>
            <p:nvPr/>
          </p:nvSpPr>
          <p:spPr>
            <a:xfrm flipH="false" flipV="false" rot="0">
              <a:off x="0" y="0"/>
              <a:ext cx="1521738" cy="660400"/>
            </a:xfrm>
            <a:custGeom>
              <a:avLst/>
              <a:gdLst/>
              <a:ahLst/>
              <a:cxnLst/>
              <a:rect r="r" b="b" t="t" l="l"/>
              <a:pathLst>
                <a:path h="660400" w="1521738">
                  <a:moveTo>
                    <a:pt x="1397277" y="660400"/>
                  </a:moveTo>
                  <a:lnTo>
                    <a:pt x="124460" y="660400"/>
                  </a:lnTo>
                  <a:cubicBezTo>
                    <a:pt x="55880" y="660400"/>
                    <a:pt x="0" y="604520"/>
                    <a:pt x="0" y="535940"/>
                  </a:cubicBezTo>
                  <a:lnTo>
                    <a:pt x="0" y="124460"/>
                  </a:lnTo>
                  <a:cubicBezTo>
                    <a:pt x="0" y="55880"/>
                    <a:pt x="55880" y="0"/>
                    <a:pt x="124460" y="0"/>
                  </a:cubicBezTo>
                  <a:lnTo>
                    <a:pt x="1397278" y="0"/>
                  </a:lnTo>
                  <a:cubicBezTo>
                    <a:pt x="1465857" y="0"/>
                    <a:pt x="1521738" y="55880"/>
                    <a:pt x="1521738" y="124460"/>
                  </a:cubicBezTo>
                  <a:lnTo>
                    <a:pt x="1521738" y="535940"/>
                  </a:lnTo>
                  <a:cubicBezTo>
                    <a:pt x="1521738" y="604520"/>
                    <a:pt x="1465857" y="660400"/>
                    <a:pt x="1397278" y="660400"/>
                  </a:cubicBezTo>
                  <a:close/>
                </a:path>
              </a:pathLst>
            </a:custGeom>
            <a:solidFill>
              <a:srgbClr val="EDF1F2">
                <a:alpha val="30980"/>
              </a:srgbClr>
            </a:solidFill>
          </p:spPr>
        </p:sp>
      </p:grpSp>
      <p:sp>
        <p:nvSpPr>
          <p:cNvPr name="Freeform 13" id="13"/>
          <p:cNvSpPr/>
          <p:nvPr/>
        </p:nvSpPr>
        <p:spPr>
          <a:xfrm flipH="false" flipV="false" rot="0">
            <a:off x="2059647" y="1826878"/>
            <a:ext cx="1209063" cy="1209063"/>
          </a:xfrm>
          <a:custGeom>
            <a:avLst/>
            <a:gdLst/>
            <a:ahLst/>
            <a:cxnLst/>
            <a:rect r="r" b="b" t="t" l="l"/>
            <a:pathLst>
              <a:path h="1209063" w="1209063">
                <a:moveTo>
                  <a:pt x="0" y="0"/>
                </a:moveTo>
                <a:lnTo>
                  <a:pt x="1209063" y="0"/>
                </a:lnTo>
                <a:lnTo>
                  <a:pt x="1209063" y="1209063"/>
                </a:lnTo>
                <a:lnTo>
                  <a:pt x="0" y="1209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0035404" y="1826878"/>
            <a:ext cx="1239004" cy="1239004"/>
          </a:xfrm>
          <a:custGeom>
            <a:avLst/>
            <a:gdLst/>
            <a:ahLst/>
            <a:cxnLst/>
            <a:rect r="r" b="b" t="t" l="l"/>
            <a:pathLst>
              <a:path h="1239004" w="1239004">
                <a:moveTo>
                  <a:pt x="0" y="0"/>
                </a:moveTo>
                <a:lnTo>
                  <a:pt x="1239004" y="0"/>
                </a:lnTo>
                <a:lnTo>
                  <a:pt x="1239004" y="1239003"/>
                </a:lnTo>
                <a:lnTo>
                  <a:pt x="0" y="1239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378709" y="1941581"/>
            <a:ext cx="2038191" cy="1096917"/>
          </a:xfrm>
          <a:custGeom>
            <a:avLst/>
            <a:gdLst/>
            <a:ahLst/>
            <a:cxnLst/>
            <a:rect r="r" b="b" t="t" l="l"/>
            <a:pathLst>
              <a:path h="1096917" w="2038191">
                <a:moveTo>
                  <a:pt x="0" y="0"/>
                </a:moveTo>
                <a:lnTo>
                  <a:pt x="2038190" y="0"/>
                </a:lnTo>
                <a:lnTo>
                  <a:pt x="2038190" y="1096917"/>
                </a:lnTo>
                <a:lnTo>
                  <a:pt x="0" y="10969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6" id="16"/>
          <p:cNvSpPr/>
          <p:nvPr/>
        </p:nvSpPr>
        <p:spPr>
          <a:xfrm>
            <a:off x="1077999" y="6767073"/>
            <a:ext cx="16230600" cy="0"/>
          </a:xfrm>
          <a:prstGeom prst="line">
            <a:avLst/>
          </a:prstGeom>
          <a:ln cap="rnd" w="19050">
            <a:solidFill>
              <a:srgbClr val="203850"/>
            </a:solidFill>
            <a:prstDash val="sysDot"/>
            <a:headEnd type="none" len="sm" w="sm"/>
            <a:tailEnd type="none" len="sm" w="sm"/>
          </a:ln>
        </p:spPr>
      </p:sp>
      <p:grpSp>
        <p:nvGrpSpPr>
          <p:cNvPr name="Group 17" id="17"/>
          <p:cNvGrpSpPr/>
          <p:nvPr/>
        </p:nvGrpSpPr>
        <p:grpSpPr>
          <a:xfrm rot="0">
            <a:off x="1077999" y="6776598"/>
            <a:ext cx="3172360" cy="1810294"/>
            <a:chOff x="0" y="0"/>
            <a:chExt cx="1157286" cy="660400"/>
          </a:xfrm>
        </p:grpSpPr>
        <p:sp>
          <p:nvSpPr>
            <p:cNvPr name="Freeform 18" id="18"/>
            <p:cNvSpPr/>
            <p:nvPr/>
          </p:nvSpPr>
          <p:spPr>
            <a:xfrm flipH="false" flipV="false" rot="0">
              <a:off x="0" y="0"/>
              <a:ext cx="1157286" cy="660400"/>
            </a:xfrm>
            <a:custGeom>
              <a:avLst/>
              <a:gdLst/>
              <a:ahLst/>
              <a:cxnLst/>
              <a:rect r="r" b="b" t="t" l="l"/>
              <a:pathLst>
                <a:path h="660400" w="1157286">
                  <a:moveTo>
                    <a:pt x="1032826" y="660400"/>
                  </a:moveTo>
                  <a:lnTo>
                    <a:pt x="124460" y="660400"/>
                  </a:lnTo>
                  <a:cubicBezTo>
                    <a:pt x="55880" y="660400"/>
                    <a:pt x="0" y="604520"/>
                    <a:pt x="0" y="535940"/>
                  </a:cubicBezTo>
                  <a:lnTo>
                    <a:pt x="0" y="124460"/>
                  </a:lnTo>
                  <a:cubicBezTo>
                    <a:pt x="0" y="55880"/>
                    <a:pt x="55880" y="0"/>
                    <a:pt x="124460" y="0"/>
                  </a:cubicBezTo>
                  <a:lnTo>
                    <a:pt x="1032826" y="0"/>
                  </a:lnTo>
                  <a:cubicBezTo>
                    <a:pt x="1101406" y="0"/>
                    <a:pt x="1157286" y="55880"/>
                    <a:pt x="1157286" y="124460"/>
                  </a:cubicBezTo>
                  <a:lnTo>
                    <a:pt x="1157286" y="535940"/>
                  </a:lnTo>
                  <a:cubicBezTo>
                    <a:pt x="1157286" y="604520"/>
                    <a:pt x="1101406" y="660400"/>
                    <a:pt x="1032826" y="660400"/>
                  </a:cubicBezTo>
                  <a:close/>
                </a:path>
              </a:pathLst>
            </a:custGeom>
            <a:solidFill>
              <a:srgbClr val="EDF1F2">
                <a:alpha val="30980"/>
              </a:srgbClr>
            </a:solidFill>
          </p:spPr>
        </p:sp>
      </p:grpSp>
      <p:grpSp>
        <p:nvGrpSpPr>
          <p:cNvPr name="Group 19" id="19"/>
          <p:cNvGrpSpPr/>
          <p:nvPr/>
        </p:nvGrpSpPr>
        <p:grpSpPr>
          <a:xfrm rot="0">
            <a:off x="4825347" y="6776598"/>
            <a:ext cx="3172360" cy="1810294"/>
            <a:chOff x="0" y="0"/>
            <a:chExt cx="1157286" cy="660400"/>
          </a:xfrm>
        </p:grpSpPr>
        <p:sp>
          <p:nvSpPr>
            <p:cNvPr name="Freeform 20" id="20"/>
            <p:cNvSpPr/>
            <p:nvPr/>
          </p:nvSpPr>
          <p:spPr>
            <a:xfrm flipH="false" flipV="false" rot="0">
              <a:off x="0" y="0"/>
              <a:ext cx="1157286" cy="660400"/>
            </a:xfrm>
            <a:custGeom>
              <a:avLst/>
              <a:gdLst/>
              <a:ahLst/>
              <a:cxnLst/>
              <a:rect r="r" b="b" t="t" l="l"/>
              <a:pathLst>
                <a:path h="660400" w="1157286">
                  <a:moveTo>
                    <a:pt x="1032826" y="660400"/>
                  </a:moveTo>
                  <a:lnTo>
                    <a:pt x="124460" y="660400"/>
                  </a:lnTo>
                  <a:cubicBezTo>
                    <a:pt x="55880" y="660400"/>
                    <a:pt x="0" y="604520"/>
                    <a:pt x="0" y="535940"/>
                  </a:cubicBezTo>
                  <a:lnTo>
                    <a:pt x="0" y="124460"/>
                  </a:lnTo>
                  <a:cubicBezTo>
                    <a:pt x="0" y="55880"/>
                    <a:pt x="55880" y="0"/>
                    <a:pt x="124460" y="0"/>
                  </a:cubicBezTo>
                  <a:lnTo>
                    <a:pt x="1032826" y="0"/>
                  </a:lnTo>
                  <a:cubicBezTo>
                    <a:pt x="1101406" y="0"/>
                    <a:pt x="1157286" y="55880"/>
                    <a:pt x="1157286" y="124460"/>
                  </a:cubicBezTo>
                  <a:lnTo>
                    <a:pt x="1157286" y="535940"/>
                  </a:lnTo>
                  <a:cubicBezTo>
                    <a:pt x="1157286" y="604520"/>
                    <a:pt x="1101406" y="660400"/>
                    <a:pt x="1032826" y="660400"/>
                  </a:cubicBezTo>
                  <a:close/>
                </a:path>
              </a:pathLst>
            </a:custGeom>
            <a:solidFill>
              <a:srgbClr val="EDF1F2">
                <a:alpha val="30980"/>
              </a:srgbClr>
            </a:solidFill>
          </p:spPr>
        </p:sp>
      </p:grpSp>
      <p:grpSp>
        <p:nvGrpSpPr>
          <p:cNvPr name="Group 21" id="21"/>
          <p:cNvGrpSpPr/>
          <p:nvPr/>
        </p:nvGrpSpPr>
        <p:grpSpPr>
          <a:xfrm rot="0">
            <a:off x="8569207" y="6776598"/>
            <a:ext cx="4171398" cy="1810294"/>
            <a:chOff x="0" y="0"/>
            <a:chExt cx="1521737" cy="660400"/>
          </a:xfrm>
        </p:grpSpPr>
        <p:sp>
          <p:nvSpPr>
            <p:cNvPr name="Freeform 22" id="22"/>
            <p:cNvSpPr/>
            <p:nvPr/>
          </p:nvSpPr>
          <p:spPr>
            <a:xfrm flipH="false" flipV="false" rot="0">
              <a:off x="0" y="0"/>
              <a:ext cx="1521738" cy="660400"/>
            </a:xfrm>
            <a:custGeom>
              <a:avLst/>
              <a:gdLst/>
              <a:ahLst/>
              <a:cxnLst/>
              <a:rect r="r" b="b" t="t" l="l"/>
              <a:pathLst>
                <a:path h="660400" w="1521738">
                  <a:moveTo>
                    <a:pt x="1397277" y="660400"/>
                  </a:moveTo>
                  <a:lnTo>
                    <a:pt x="124460" y="660400"/>
                  </a:lnTo>
                  <a:cubicBezTo>
                    <a:pt x="55880" y="660400"/>
                    <a:pt x="0" y="604520"/>
                    <a:pt x="0" y="535940"/>
                  </a:cubicBezTo>
                  <a:lnTo>
                    <a:pt x="0" y="124460"/>
                  </a:lnTo>
                  <a:cubicBezTo>
                    <a:pt x="0" y="55880"/>
                    <a:pt x="55880" y="0"/>
                    <a:pt x="124460" y="0"/>
                  </a:cubicBezTo>
                  <a:lnTo>
                    <a:pt x="1397278" y="0"/>
                  </a:lnTo>
                  <a:cubicBezTo>
                    <a:pt x="1465857" y="0"/>
                    <a:pt x="1521738" y="55880"/>
                    <a:pt x="1521738" y="124460"/>
                  </a:cubicBezTo>
                  <a:lnTo>
                    <a:pt x="1521738" y="535940"/>
                  </a:lnTo>
                  <a:cubicBezTo>
                    <a:pt x="1521738" y="604520"/>
                    <a:pt x="1465857" y="660400"/>
                    <a:pt x="1397278" y="660400"/>
                  </a:cubicBezTo>
                  <a:close/>
                </a:path>
              </a:pathLst>
            </a:custGeom>
            <a:solidFill>
              <a:srgbClr val="EDF1F2">
                <a:alpha val="30980"/>
              </a:srgbClr>
            </a:solidFill>
          </p:spPr>
        </p:sp>
      </p:grpSp>
      <p:grpSp>
        <p:nvGrpSpPr>
          <p:cNvPr name="Group 23" id="23"/>
          <p:cNvGrpSpPr/>
          <p:nvPr/>
        </p:nvGrpSpPr>
        <p:grpSpPr>
          <a:xfrm rot="0">
            <a:off x="13312105" y="6776598"/>
            <a:ext cx="4809974" cy="1810294"/>
            <a:chOff x="0" y="0"/>
            <a:chExt cx="1754692" cy="660400"/>
          </a:xfrm>
        </p:grpSpPr>
        <p:sp>
          <p:nvSpPr>
            <p:cNvPr name="Freeform 24" id="24"/>
            <p:cNvSpPr/>
            <p:nvPr/>
          </p:nvSpPr>
          <p:spPr>
            <a:xfrm flipH="false" flipV="false" rot="0">
              <a:off x="0" y="0"/>
              <a:ext cx="1754692" cy="660400"/>
            </a:xfrm>
            <a:custGeom>
              <a:avLst/>
              <a:gdLst/>
              <a:ahLst/>
              <a:cxnLst/>
              <a:rect r="r" b="b" t="t" l="l"/>
              <a:pathLst>
                <a:path h="660400" w="1754692">
                  <a:moveTo>
                    <a:pt x="1630232" y="660400"/>
                  </a:moveTo>
                  <a:lnTo>
                    <a:pt x="124460" y="660400"/>
                  </a:lnTo>
                  <a:cubicBezTo>
                    <a:pt x="55880" y="660400"/>
                    <a:pt x="0" y="604520"/>
                    <a:pt x="0" y="535940"/>
                  </a:cubicBezTo>
                  <a:lnTo>
                    <a:pt x="0" y="124460"/>
                  </a:lnTo>
                  <a:cubicBezTo>
                    <a:pt x="0" y="55880"/>
                    <a:pt x="55880" y="0"/>
                    <a:pt x="124460" y="0"/>
                  </a:cubicBezTo>
                  <a:lnTo>
                    <a:pt x="1630232" y="0"/>
                  </a:lnTo>
                  <a:cubicBezTo>
                    <a:pt x="1698812" y="0"/>
                    <a:pt x="1754692" y="55880"/>
                    <a:pt x="1754692" y="124460"/>
                  </a:cubicBezTo>
                  <a:lnTo>
                    <a:pt x="1754692" y="535940"/>
                  </a:lnTo>
                  <a:cubicBezTo>
                    <a:pt x="1754692" y="604520"/>
                    <a:pt x="1698812" y="660400"/>
                    <a:pt x="1630232" y="660400"/>
                  </a:cubicBezTo>
                  <a:close/>
                </a:path>
              </a:pathLst>
            </a:custGeom>
            <a:solidFill>
              <a:srgbClr val="EDF1F2">
                <a:alpha val="30980"/>
              </a:srgbClr>
            </a:solidFill>
          </p:spPr>
        </p:sp>
      </p:grpSp>
      <p:sp>
        <p:nvSpPr>
          <p:cNvPr name="Freeform 25" id="25"/>
          <p:cNvSpPr/>
          <p:nvPr/>
        </p:nvSpPr>
        <p:spPr>
          <a:xfrm flipH="false" flipV="false" rot="0">
            <a:off x="1740002" y="5744139"/>
            <a:ext cx="1586180" cy="1032459"/>
          </a:xfrm>
          <a:custGeom>
            <a:avLst/>
            <a:gdLst/>
            <a:ahLst/>
            <a:cxnLst/>
            <a:rect r="r" b="b" t="t" l="l"/>
            <a:pathLst>
              <a:path h="1032459" w="1586180">
                <a:moveTo>
                  <a:pt x="0" y="0"/>
                </a:moveTo>
                <a:lnTo>
                  <a:pt x="1586181" y="0"/>
                </a:lnTo>
                <a:lnTo>
                  <a:pt x="1586181" y="1032459"/>
                </a:lnTo>
                <a:lnTo>
                  <a:pt x="0" y="10324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5616693" y="5475004"/>
            <a:ext cx="1361542" cy="1239004"/>
          </a:xfrm>
          <a:custGeom>
            <a:avLst/>
            <a:gdLst/>
            <a:ahLst/>
            <a:cxnLst/>
            <a:rect r="r" b="b" t="t" l="l"/>
            <a:pathLst>
              <a:path h="1239004" w="1361542">
                <a:moveTo>
                  <a:pt x="0" y="0"/>
                </a:moveTo>
                <a:lnTo>
                  <a:pt x="1361542" y="0"/>
                </a:lnTo>
                <a:lnTo>
                  <a:pt x="1361542" y="1239004"/>
                </a:lnTo>
                <a:lnTo>
                  <a:pt x="0" y="1239004"/>
                </a:lnTo>
                <a:lnTo>
                  <a:pt x="0" y="0"/>
                </a:lnTo>
                <a:close/>
              </a:path>
            </a:pathLst>
          </a:custGeom>
          <a:blipFill>
            <a:blip r:embed="rId10"/>
            <a:stretch>
              <a:fillRect l="0" t="0" r="0" b="0"/>
            </a:stretch>
          </a:blipFill>
        </p:spPr>
      </p:sp>
      <p:sp>
        <p:nvSpPr>
          <p:cNvPr name="Freeform 27" id="27"/>
          <p:cNvSpPr/>
          <p:nvPr/>
        </p:nvSpPr>
        <p:spPr>
          <a:xfrm flipH="false" flipV="false" rot="0">
            <a:off x="14894137" y="5475004"/>
            <a:ext cx="881837" cy="1292068"/>
          </a:xfrm>
          <a:custGeom>
            <a:avLst/>
            <a:gdLst/>
            <a:ahLst/>
            <a:cxnLst/>
            <a:rect r="r" b="b" t="t" l="l"/>
            <a:pathLst>
              <a:path h="1292068" w="881837">
                <a:moveTo>
                  <a:pt x="0" y="0"/>
                </a:moveTo>
                <a:lnTo>
                  <a:pt x="881837" y="0"/>
                </a:lnTo>
                <a:lnTo>
                  <a:pt x="881837" y="1292069"/>
                </a:lnTo>
                <a:lnTo>
                  <a:pt x="0" y="1292069"/>
                </a:lnTo>
                <a:lnTo>
                  <a:pt x="0" y="0"/>
                </a:lnTo>
                <a:close/>
              </a:path>
            </a:pathLst>
          </a:custGeom>
          <a:blipFill>
            <a:blip r:embed="rId11"/>
            <a:stretch>
              <a:fillRect l="0" t="0" r="0" b="0"/>
            </a:stretch>
          </a:blipFill>
        </p:spPr>
      </p:sp>
      <p:sp>
        <p:nvSpPr>
          <p:cNvPr name="TextBox 28" id="28"/>
          <p:cNvSpPr txBox="true"/>
          <p:nvPr/>
        </p:nvSpPr>
        <p:spPr>
          <a:xfrm rot="0">
            <a:off x="3326183" y="766762"/>
            <a:ext cx="11635635"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MÔ TẢ QUY TRÌNH BÁN HÀNG - THU TIỀN</a:t>
            </a:r>
          </a:p>
        </p:txBody>
      </p:sp>
      <p:sp>
        <p:nvSpPr>
          <p:cNvPr name="TextBox 29" id="29"/>
          <p:cNvSpPr txBox="true"/>
          <p:nvPr/>
        </p:nvSpPr>
        <p:spPr>
          <a:xfrm rot="0">
            <a:off x="1295712" y="3573546"/>
            <a:ext cx="2736933"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1. Tiếp nhận thông tin</a:t>
            </a:r>
          </a:p>
        </p:txBody>
      </p:sp>
      <p:sp>
        <p:nvSpPr>
          <p:cNvPr name="TextBox 30" id="30"/>
          <p:cNvSpPr txBox="true"/>
          <p:nvPr/>
        </p:nvSpPr>
        <p:spPr>
          <a:xfrm rot="0">
            <a:off x="5043060" y="3573546"/>
            <a:ext cx="2736933"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2. Tư vấn và báo giá</a:t>
            </a:r>
          </a:p>
        </p:txBody>
      </p:sp>
      <p:sp>
        <p:nvSpPr>
          <p:cNvPr name="TextBox 31" id="31"/>
          <p:cNvSpPr txBox="true"/>
          <p:nvPr/>
        </p:nvSpPr>
        <p:spPr>
          <a:xfrm rot="0">
            <a:off x="8786920" y="3573546"/>
            <a:ext cx="3953685"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3. Thương lượng và lập hợp đồng</a:t>
            </a:r>
          </a:p>
        </p:txBody>
      </p:sp>
      <p:sp>
        <p:nvSpPr>
          <p:cNvPr name="TextBox 32" id="32"/>
          <p:cNvSpPr txBox="true"/>
          <p:nvPr/>
        </p:nvSpPr>
        <p:spPr>
          <a:xfrm rot="0">
            <a:off x="13529818" y="4067478"/>
            <a:ext cx="3953685" cy="511810"/>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4. Tạo đơn hàng</a:t>
            </a:r>
          </a:p>
        </p:txBody>
      </p:sp>
      <p:sp>
        <p:nvSpPr>
          <p:cNvPr name="TextBox 33" id="33"/>
          <p:cNvSpPr txBox="true"/>
          <p:nvPr/>
        </p:nvSpPr>
        <p:spPr>
          <a:xfrm rot="0">
            <a:off x="1295712" y="7270543"/>
            <a:ext cx="2736933"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5. Chuẩn bị hàng hóa</a:t>
            </a:r>
          </a:p>
        </p:txBody>
      </p:sp>
      <p:sp>
        <p:nvSpPr>
          <p:cNvPr name="TextBox 34" id="34"/>
          <p:cNvSpPr txBox="true"/>
          <p:nvPr/>
        </p:nvSpPr>
        <p:spPr>
          <a:xfrm rot="0">
            <a:off x="5043060" y="7270543"/>
            <a:ext cx="2736933" cy="511810"/>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6. Giao hàng</a:t>
            </a:r>
          </a:p>
        </p:txBody>
      </p:sp>
      <p:sp>
        <p:nvSpPr>
          <p:cNvPr name="TextBox 35" id="35"/>
          <p:cNvSpPr txBox="true"/>
          <p:nvPr/>
        </p:nvSpPr>
        <p:spPr>
          <a:xfrm rot="0">
            <a:off x="8786920" y="7270543"/>
            <a:ext cx="3953685"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7. Thanh toán và ghi chú kế toán</a:t>
            </a:r>
          </a:p>
        </p:txBody>
      </p:sp>
      <p:sp>
        <p:nvSpPr>
          <p:cNvPr name="TextBox 36" id="36"/>
          <p:cNvSpPr txBox="true"/>
          <p:nvPr/>
        </p:nvSpPr>
        <p:spPr>
          <a:xfrm rot="0">
            <a:off x="13531180" y="7270543"/>
            <a:ext cx="4756820"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8. Hậu mãi và </a:t>
            </a:r>
          </a:p>
          <a:p>
            <a:pPr>
              <a:lnSpc>
                <a:spcPts val="4159"/>
              </a:lnSpc>
            </a:pPr>
            <a:r>
              <a:rPr lang="en-US" sz="3199" spc="63">
                <a:solidFill>
                  <a:srgbClr val="3A4096"/>
                </a:solidFill>
                <a:latin typeface="Montserrat"/>
              </a:rPr>
              <a:t>đánh giá khách hàng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4" id="4"/>
          <p:cNvGrpSpPr/>
          <p:nvPr/>
        </p:nvGrpSpPr>
        <p:grpSpPr>
          <a:xfrm rot="0">
            <a:off x="0" y="8430205"/>
            <a:ext cx="1859770" cy="1856795"/>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6" id="6"/>
          <p:cNvSpPr/>
          <p:nvPr/>
        </p:nvSpPr>
        <p:spPr>
          <a:xfrm flipH="false" flipV="false" rot="0">
            <a:off x="2002299" y="1327108"/>
            <a:ext cx="14283403" cy="8483829"/>
          </a:xfrm>
          <a:custGeom>
            <a:avLst/>
            <a:gdLst/>
            <a:ahLst/>
            <a:cxnLst/>
            <a:rect r="r" b="b" t="t" l="l"/>
            <a:pathLst>
              <a:path h="8483829" w="14283403">
                <a:moveTo>
                  <a:pt x="0" y="0"/>
                </a:moveTo>
                <a:lnTo>
                  <a:pt x="14283402" y="0"/>
                </a:lnTo>
                <a:lnTo>
                  <a:pt x="14283402" y="8483829"/>
                </a:lnTo>
                <a:lnTo>
                  <a:pt x="0" y="8483829"/>
                </a:lnTo>
                <a:lnTo>
                  <a:pt x="0" y="0"/>
                </a:lnTo>
                <a:close/>
              </a:path>
            </a:pathLst>
          </a:custGeom>
          <a:blipFill>
            <a:blip r:embed="rId2"/>
            <a:stretch>
              <a:fillRect l="-1002" t="0" r="-6013" b="-1265"/>
            </a:stretch>
          </a:blipFill>
        </p:spPr>
      </p:sp>
      <p:sp>
        <p:nvSpPr>
          <p:cNvPr name="TextBox 7" id="7"/>
          <p:cNvSpPr txBox="true"/>
          <p:nvPr/>
        </p:nvSpPr>
        <p:spPr>
          <a:xfrm rot="0">
            <a:off x="3515118" y="504825"/>
            <a:ext cx="1125776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SƠ ĐỒ PPMN - QUY TRÌNH BÁN HÀNG-THU TIỀN</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410388" y="1304153"/>
            <a:ext cx="1125776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XÂY DỰNG CƠ SỞ DỮ LIỆU</a:t>
            </a:r>
          </a:p>
        </p:txBody>
      </p:sp>
      <p:sp>
        <p:nvSpPr>
          <p:cNvPr name="TextBox 3" id="3"/>
          <p:cNvSpPr txBox="true"/>
          <p:nvPr/>
        </p:nvSpPr>
        <p:spPr>
          <a:xfrm rot="0">
            <a:off x="833418" y="2704328"/>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khách hàng</a:t>
            </a:r>
          </a:p>
          <a:p>
            <a:pPr algn="just" marL="604518" indent="-302259" lvl="1">
              <a:lnSpc>
                <a:spcPts val="3919"/>
              </a:lnSpc>
              <a:buFont typeface="Arial"/>
              <a:buChar char="•"/>
            </a:pPr>
            <a:r>
              <a:rPr lang="en-US" sz="2799">
                <a:solidFill>
                  <a:srgbClr val="3A4096"/>
                </a:solidFill>
                <a:latin typeface="DM Sans"/>
              </a:rPr>
              <a:t>Mã khách hàng</a:t>
            </a:r>
          </a:p>
          <a:p>
            <a:pPr algn="just" marL="604518" indent="-302259" lvl="1">
              <a:lnSpc>
                <a:spcPts val="3919"/>
              </a:lnSpc>
              <a:buFont typeface="Arial"/>
              <a:buChar char="•"/>
            </a:pPr>
            <a:r>
              <a:rPr lang="en-US" sz="2799">
                <a:solidFill>
                  <a:srgbClr val="3A4096"/>
                </a:solidFill>
                <a:latin typeface="DM Sans"/>
              </a:rPr>
              <a:t>Tên khách hàng</a:t>
            </a:r>
          </a:p>
          <a:p>
            <a:pPr algn="just" marL="604518" indent="-302259" lvl="1">
              <a:lnSpc>
                <a:spcPts val="3919"/>
              </a:lnSpc>
              <a:buFont typeface="Arial"/>
              <a:buChar char="•"/>
            </a:pPr>
            <a:r>
              <a:rPr lang="en-US" sz="2799">
                <a:solidFill>
                  <a:srgbClr val="3A4096"/>
                </a:solidFill>
                <a:latin typeface="DM Sans"/>
              </a:rPr>
              <a:t>Số điện thoại</a:t>
            </a:r>
          </a:p>
          <a:p>
            <a:pPr algn="just" marL="604518" indent="-302259" lvl="1">
              <a:lnSpc>
                <a:spcPts val="3919"/>
              </a:lnSpc>
              <a:buFont typeface="Arial"/>
              <a:buChar char="•"/>
            </a:pPr>
            <a:r>
              <a:rPr lang="en-US" sz="2799">
                <a:solidFill>
                  <a:srgbClr val="3A4096"/>
                </a:solidFill>
                <a:latin typeface="DM Sans"/>
              </a:rPr>
              <a:t>Email</a:t>
            </a:r>
          </a:p>
          <a:p>
            <a:pPr algn="just" marL="604518" indent="-302259" lvl="1">
              <a:lnSpc>
                <a:spcPts val="3919"/>
              </a:lnSpc>
              <a:buFont typeface="Arial"/>
              <a:buChar char="•"/>
            </a:pPr>
            <a:r>
              <a:rPr lang="en-US" sz="2799">
                <a:solidFill>
                  <a:srgbClr val="3A4096"/>
                </a:solidFill>
                <a:latin typeface="DM Sans"/>
              </a:rPr>
              <a:t>Địa chỉ</a:t>
            </a:r>
          </a:p>
        </p:txBody>
      </p:sp>
      <p:sp>
        <p:nvSpPr>
          <p:cNvPr name="TextBox 4" id="4"/>
          <p:cNvSpPr txBox="true"/>
          <p:nvPr/>
        </p:nvSpPr>
        <p:spPr>
          <a:xfrm rot="0">
            <a:off x="4519835" y="2704328"/>
            <a:ext cx="4159940"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a:rPr>
              <a:t> </a:t>
            </a:r>
            <a:r>
              <a:rPr lang="en-US" sz="2799">
                <a:solidFill>
                  <a:srgbClr val="3A4096"/>
                </a:solidFill>
                <a:latin typeface="DM Sans Bold"/>
              </a:rPr>
              <a:t>Bảng đơn hàng </a:t>
            </a:r>
          </a:p>
          <a:p>
            <a:pPr algn="just" marL="604518" indent="-302259" lvl="1">
              <a:lnSpc>
                <a:spcPts val="3919"/>
              </a:lnSpc>
              <a:buFont typeface="Arial"/>
              <a:buChar char="•"/>
            </a:pPr>
            <a:r>
              <a:rPr lang="en-US" sz="2799">
                <a:solidFill>
                  <a:srgbClr val="3A4096"/>
                </a:solidFill>
                <a:latin typeface="DM Sans"/>
              </a:rPr>
              <a:t>Mã đơn hàng</a:t>
            </a:r>
          </a:p>
          <a:p>
            <a:pPr algn="just" marL="604518" indent="-302259" lvl="1">
              <a:lnSpc>
                <a:spcPts val="3919"/>
              </a:lnSpc>
              <a:buFont typeface="Arial"/>
              <a:buChar char="•"/>
            </a:pPr>
            <a:r>
              <a:rPr lang="en-US" sz="2799">
                <a:solidFill>
                  <a:srgbClr val="3A4096"/>
                </a:solidFill>
                <a:latin typeface="DM Sans"/>
              </a:rPr>
              <a:t>Mã khách hàng</a:t>
            </a:r>
          </a:p>
          <a:p>
            <a:pPr algn="just" marL="604518" indent="-302259" lvl="1">
              <a:lnSpc>
                <a:spcPts val="3919"/>
              </a:lnSpc>
              <a:buFont typeface="Arial"/>
              <a:buChar char="•"/>
            </a:pPr>
            <a:r>
              <a:rPr lang="en-US" sz="2799">
                <a:solidFill>
                  <a:srgbClr val="3A4096"/>
                </a:solidFill>
                <a:latin typeface="DM Sans"/>
              </a:rPr>
              <a:t>Ngày đặt hàng</a:t>
            </a:r>
          </a:p>
          <a:p>
            <a:pPr algn="just" marL="604518" indent="-302259" lvl="1">
              <a:lnSpc>
                <a:spcPts val="3919"/>
              </a:lnSpc>
              <a:buFont typeface="Arial"/>
              <a:buChar char="•"/>
            </a:pPr>
            <a:r>
              <a:rPr lang="en-US" sz="2799">
                <a:solidFill>
                  <a:srgbClr val="3A4096"/>
                </a:solidFill>
                <a:latin typeface="DM Sans"/>
              </a:rPr>
              <a:t>Tổng số tiền</a:t>
            </a:r>
          </a:p>
          <a:p>
            <a:pPr algn="just" marL="604518" indent="-302259" lvl="1">
              <a:lnSpc>
                <a:spcPts val="3919"/>
              </a:lnSpc>
              <a:buFont typeface="Arial"/>
              <a:buChar char="•"/>
            </a:pPr>
            <a:r>
              <a:rPr lang="en-US" sz="2799">
                <a:solidFill>
                  <a:srgbClr val="3A4096"/>
                </a:solidFill>
                <a:latin typeface="DM Sans"/>
              </a:rPr>
              <a:t>Trạng thái đơn hàng</a:t>
            </a:r>
          </a:p>
        </p:txBody>
      </p:sp>
      <p:sp>
        <p:nvSpPr>
          <p:cNvPr name="TextBox 5" id="5"/>
          <p:cNvSpPr txBox="true"/>
          <p:nvPr/>
        </p:nvSpPr>
        <p:spPr>
          <a:xfrm rot="0">
            <a:off x="4519835" y="6059746"/>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 Bảng chi tiết đơn hàng </a:t>
            </a:r>
          </a:p>
          <a:p>
            <a:pPr algn="just" marL="604518" indent="-302259" lvl="1">
              <a:lnSpc>
                <a:spcPts val="3919"/>
              </a:lnSpc>
              <a:buFont typeface="Arial"/>
              <a:buChar char="•"/>
            </a:pPr>
            <a:r>
              <a:rPr lang="en-US" sz="2799">
                <a:solidFill>
                  <a:srgbClr val="3A4096"/>
                </a:solidFill>
                <a:latin typeface="DM Sans"/>
              </a:rPr>
              <a:t>Mã chi tiết đơn hàng</a:t>
            </a:r>
          </a:p>
          <a:p>
            <a:pPr algn="just" marL="604518" indent="-302259" lvl="1">
              <a:lnSpc>
                <a:spcPts val="3919"/>
              </a:lnSpc>
              <a:buFont typeface="Arial"/>
              <a:buChar char="•"/>
            </a:pPr>
            <a:r>
              <a:rPr lang="en-US" sz="2799">
                <a:solidFill>
                  <a:srgbClr val="3A4096"/>
                </a:solidFill>
                <a:latin typeface="DM Sans"/>
              </a:rPr>
              <a:t>Mã đơn hàng</a:t>
            </a:r>
          </a:p>
          <a:p>
            <a:pPr algn="just" marL="604518" indent="-302259" lvl="1">
              <a:lnSpc>
                <a:spcPts val="3919"/>
              </a:lnSpc>
              <a:buFont typeface="Arial"/>
              <a:buChar char="•"/>
            </a:pPr>
            <a:r>
              <a:rPr lang="en-US" sz="2799">
                <a:solidFill>
                  <a:srgbClr val="3A4096"/>
                </a:solidFill>
                <a:latin typeface="DM Sans"/>
              </a:rPr>
              <a:t>Mã sản phẩm</a:t>
            </a:r>
          </a:p>
          <a:p>
            <a:pPr algn="just" marL="604518" indent="-302259" lvl="1">
              <a:lnSpc>
                <a:spcPts val="3919"/>
              </a:lnSpc>
              <a:buFont typeface="Arial"/>
              <a:buChar char="•"/>
            </a:pPr>
            <a:r>
              <a:rPr lang="en-US" sz="2799">
                <a:solidFill>
                  <a:srgbClr val="3A4096"/>
                </a:solidFill>
                <a:latin typeface="DM Sans"/>
              </a:rPr>
              <a:t>Số lượng</a:t>
            </a:r>
          </a:p>
          <a:p>
            <a:pPr algn="just" marL="604518" indent="-302259" lvl="1">
              <a:lnSpc>
                <a:spcPts val="3919"/>
              </a:lnSpc>
              <a:buFont typeface="Arial"/>
              <a:buChar char="•"/>
            </a:pPr>
            <a:r>
              <a:rPr lang="en-US" sz="2799">
                <a:solidFill>
                  <a:srgbClr val="3A4096"/>
                </a:solidFill>
                <a:latin typeface="DM Sans"/>
              </a:rPr>
              <a:t>Đơn giá</a:t>
            </a:r>
          </a:p>
        </p:txBody>
      </p:sp>
      <p:sp>
        <p:nvSpPr>
          <p:cNvPr name="TextBox 6" id="6"/>
          <p:cNvSpPr txBox="true"/>
          <p:nvPr/>
        </p:nvSpPr>
        <p:spPr>
          <a:xfrm rot="0">
            <a:off x="612191" y="6059746"/>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 Bảng sản phẩm </a:t>
            </a:r>
          </a:p>
          <a:p>
            <a:pPr algn="just" marL="604518" indent="-302259" lvl="1">
              <a:lnSpc>
                <a:spcPts val="3919"/>
              </a:lnSpc>
              <a:buFont typeface="Arial"/>
              <a:buChar char="•"/>
            </a:pPr>
            <a:r>
              <a:rPr lang="en-US" sz="2799">
                <a:solidFill>
                  <a:srgbClr val="3A4096"/>
                </a:solidFill>
                <a:latin typeface="DM Sans"/>
              </a:rPr>
              <a:t>Mã sản phẩm</a:t>
            </a:r>
          </a:p>
          <a:p>
            <a:pPr algn="just" marL="604518" indent="-302259" lvl="1">
              <a:lnSpc>
                <a:spcPts val="3919"/>
              </a:lnSpc>
              <a:buFont typeface="Arial"/>
              <a:buChar char="•"/>
            </a:pPr>
            <a:r>
              <a:rPr lang="en-US" sz="2799">
                <a:solidFill>
                  <a:srgbClr val="3A4096"/>
                </a:solidFill>
                <a:latin typeface="DM Sans"/>
              </a:rPr>
              <a:t>Tên sản phẩm</a:t>
            </a:r>
          </a:p>
          <a:p>
            <a:pPr algn="just" marL="604518" indent="-302259" lvl="1">
              <a:lnSpc>
                <a:spcPts val="3919"/>
              </a:lnSpc>
              <a:buFont typeface="Arial"/>
              <a:buChar char="•"/>
            </a:pPr>
            <a:r>
              <a:rPr lang="en-US" sz="2799">
                <a:solidFill>
                  <a:srgbClr val="3A4096"/>
                </a:solidFill>
                <a:latin typeface="DM Sans"/>
              </a:rPr>
              <a:t>Mô tả</a:t>
            </a:r>
          </a:p>
          <a:p>
            <a:pPr algn="just" marL="604518" indent="-302259" lvl="1">
              <a:lnSpc>
                <a:spcPts val="3919"/>
              </a:lnSpc>
              <a:buFont typeface="Arial"/>
              <a:buChar char="•"/>
            </a:pPr>
            <a:r>
              <a:rPr lang="en-US" sz="2799">
                <a:solidFill>
                  <a:srgbClr val="3A4096"/>
                </a:solidFill>
                <a:latin typeface="DM Sans"/>
              </a:rPr>
              <a:t>Đơn giá</a:t>
            </a:r>
          </a:p>
          <a:p>
            <a:pPr algn="just" marL="604518" indent="-302259" lvl="1">
              <a:lnSpc>
                <a:spcPts val="3919"/>
              </a:lnSpc>
              <a:buFont typeface="Arial"/>
              <a:buChar char="•"/>
            </a:pPr>
            <a:r>
              <a:rPr lang="en-US" sz="2799">
                <a:solidFill>
                  <a:srgbClr val="3A4096"/>
                </a:solidFill>
                <a:latin typeface="DM Sans"/>
              </a:rPr>
              <a:t>Số lượng có sẵn</a:t>
            </a:r>
          </a:p>
        </p:txBody>
      </p:sp>
      <p:grpSp>
        <p:nvGrpSpPr>
          <p:cNvPr name="Group 7" id="7"/>
          <p:cNvGrpSpPr/>
          <p:nvPr/>
        </p:nvGrpSpPr>
        <p:grpSpPr>
          <a:xfrm rot="-6378859">
            <a:off x="15479996" y="7724976"/>
            <a:ext cx="3510132" cy="3504516"/>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TextBox 9" id="9"/>
          <p:cNvSpPr txBox="true"/>
          <p:nvPr/>
        </p:nvSpPr>
        <p:spPr>
          <a:xfrm rot="0">
            <a:off x="9245315" y="2705559"/>
            <a:ext cx="3994020" cy="19672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hợp đồng</a:t>
            </a:r>
          </a:p>
          <a:p>
            <a:pPr algn="just" marL="604518" indent="-302259" lvl="1">
              <a:lnSpc>
                <a:spcPts val="3919"/>
              </a:lnSpc>
              <a:buFont typeface="Arial"/>
              <a:buChar char="•"/>
            </a:pPr>
            <a:r>
              <a:rPr lang="en-US" sz="2799">
                <a:solidFill>
                  <a:srgbClr val="3A4096"/>
                </a:solidFill>
                <a:latin typeface="DM Sans"/>
              </a:rPr>
              <a:t>Mã hợp đồng</a:t>
            </a:r>
          </a:p>
          <a:p>
            <a:pPr algn="just" marL="604518" indent="-302259" lvl="1">
              <a:lnSpc>
                <a:spcPts val="3919"/>
              </a:lnSpc>
              <a:buFont typeface="Arial"/>
              <a:buChar char="•"/>
            </a:pPr>
            <a:r>
              <a:rPr lang="en-US" sz="2799">
                <a:solidFill>
                  <a:srgbClr val="3A4096"/>
                </a:solidFill>
                <a:latin typeface="DM Sans"/>
              </a:rPr>
              <a:t>Mãkhách hàng</a:t>
            </a:r>
          </a:p>
          <a:p>
            <a:pPr algn="just" marL="604518" indent="-302259" lvl="1">
              <a:lnSpc>
                <a:spcPts val="3919"/>
              </a:lnSpc>
              <a:buFont typeface="Arial"/>
              <a:buChar char="•"/>
            </a:pPr>
            <a:r>
              <a:rPr lang="en-US" sz="2799">
                <a:solidFill>
                  <a:srgbClr val="3A4096"/>
                </a:solidFill>
                <a:latin typeface="DM Sans"/>
              </a:rPr>
              <a:t>Ngày ký hợp đồng</a:t>
            </a:r>
          </a:p>
        </p:txBody>
      </p:sp>
      <p:sp>
        <p:nvSpPr>
          <p:cNvPr name="TextBox 10" id="10"/>
          <p:cNvSpPr txBox="true"/>
          <p:nvPr/>
        </p:nvSpPr>
        <p:spPr>
          <a:xfrm rot="0">
            <a:off x="9245315" y="6060977"/>
            <a:ext cx="3994020" cy="24625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 Bảng thanh toán</a:t>
            </a:r>
          </a:p>
          <a:p>
            <a:pPr algn="just" marL="604518" indent="-302259" lvl="1">
              <a:lnSpc>
                <a:spcPts val="3919"/>
              </a:lnSpc>
              <a:buFont typeface="Arial"/>
              <a:buChar char="•"/>
            </a:pPr>
            <a:r>
              <a:rPr lang="en-US" sz="2799">
                <a:solidFill>
                  <a:srgbClr val="3A4096"/>
                </a:solidFill>
                <a:latin typeface="DM Sans"/>
              </a:rPr>
              <a:t>Mã thanh toán</a:t>
            </a:r>
          </a:p>
          <a:p>
            <a:pPr algn="just" marL="604518" indent="-302259" lvl="1">
              <a:lnSpc>
                <a:spcPts val="3919"/>
              </a:lnSpc>
              <a:buFont typeface="Arial"/>
              <a:buChar char="•"/>
            </a:pPr>
            <a:r>
              <a:rPr lang="en-US" sz="2799">
                <a:solidFill>
                  <a:srgbClr val="3A4096"/>
                </a:solidFill>
                <a:latin typeface="DM Sans"/>
              </a:rPr>
              <a:t>Mã đơn hàng</a:t>
            </a:r>
          </a:p>
          <a:p>
            <a:pPr algn="just" marL="604518" indent="-302259" lvl="1">
              <a:lnSpc>
                <a:spcPts val="3919"/>
              </a:lnSpc>
              <a:buFont typeface="Arial"/>
              <a:buChar char="•"/>
            </a:pPr>
            <a:r>
              <a:rPr lang="en-US" sz="2799">
                <a:solidFill>
                  <a:srgbClr val="3A4096"/>
                </a:solidFill>
                <a:latin typeface="DM Sans"/>
              </a:rPr>
              <a:t>Ngày thanh toán</a:t>
            </a:r>
          </a:p>
          <a:p>
            <a:pPr algn="just" marL="604518" indent="-302259" lvl="1">
              <a:lnSpc>
                <a:spcPts val="3919"/>
              </a:lnSpc>
              <a:buFont typeface="Arial"/>
              <a:buChar char="•"/>
            </a:pPr>
            <a:r>
              <a:rPr lang="en-US" sz="2799">
                <a:solidFill>
                  <a:srgbClr val="3A4096"/>
                </a:solidFill>
                <a:latin typeface="DM Sans"/>
              </a:rPr>
              <a:t>Số tiền thanh toán</a:t>
            </a:r>
          </a:p>
        </p:txBody>
      </p:sp>
      <p:sp>
        <p:nvSpPr>
          <p:cNvPr name="TextBox 11" id="11"/>
          <p:cNvSpPr txBox="true"/>
          <p:nvPr/>
        </p:nvSpPr>
        <p:spPr>
          <a:xfrm rot="0">
            <a:off x="13239334" y="2724609"/>
            <a:ext cx="4768316" cy="24625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a:rPr>
              <a:t> </a:t>
            </a:r>
            <a:r>
              <a:rPr lang="en-US" sz="2799">
                <a:solidFill>
                  <a:srgbClr val="3A4096"/>
                </a:solidFill>
                <a:latin typeface="DM Sans Bold"/>
              </a:rPr>
              <a:t>Bảng Phản hồi khách hàng</a:t>
            </a:r>
            <a:r>
              <a:rPr lang="en-US" sz="2799">
                <a:solidFill>
                  <a:srgbClr val="3A4096"/>
                </a:solidFill>
                <a:latin typeface="DM Sans"/>
              </a:rPr>
              <a:t> </a:t>
            </a:r>
          </a:p>
          <a:p>
            <a:pPr algn="just" marL="604518" indent="-302259" lvl="1">
              <a:lnSpc>
                <a:spcPts val="3919"/>
              </a:lnSpc>
              <a:buFont typeface="Arial"/>
              <a:buChar char="•"/>
            </a:pPr>
            <a:r>
              <a:rPr lang="en-US" sz="2799">
                <a:solidFill>
                  <a:srgbClr val="3A4096"/>
                </a:solidFill>
                <a:latin typeface="DM Sans"/>
              </a:rPr>
              <a:t>Mã phản hồi</a:t>
            </a:r>
          </a:p>
          <a:p>
            <a:pPr algn="just" marL="604518" indent="-302259" lvl="1">
              <a:lnSpc>
                <a:spcPts val="3919"/>
              </a:lnSpc>
              <a:buFont typeface="Arial"/>
              <a:buChar char="•"/>
            </a:pPr>
            <a:r>
              <a:rPr lang="en-US" sz="2799">
                <a:solidFill>
                  <a:srgbClr val="3A4096"/>
                </a:solidFill>
                <a:latin typeface="DM Sans"/>
              </a:rPr>
              <a:t>Mã khách hàng)</a:t>
            </a:r>
          </a:p>
          <a:p>
            <a:pPr algn="just" marL="604518" indent="-302259" lvl="1">
              <a:lnSpc>
                <a:spcPts val="3919"/>
              </a:lnSpc>
              <a:buFont typeface="Arial"/>
              <a:buChar char="•"/>
            </a:pPr>
            <a:r>
              <a:rPr lang="en-US" sz="2799">
                <a:solidFill>
                  <a:srgbClr val="3A4096"/>
                </a:solidFill>
                <a:latin typeface="DM Sans"/>
              </a:rPr>
              <a:t>Ngày phản hồi</a:t>
            </a:r>
          </a:p>
          <a:p>
            <a:pPr algn="just" marL="604518" indent="-302259" lvl="1">
              <a:lnSpc>
                <a:spcPts val="3919"/>
              </a:lnSpc>
              <a:buFont typeface="Arial"/>
              <a:buChar char="•"/>
            </a:pPr>
            <a:r>
              <a:rPr lang="en-US" sz="2799">
                <a:solidFill>
                  <a:srgbClr val="3A4096"/>
                </a:solidFill>
                <a:latin typeface="DM Sans"/>
              </a:rPr>
              <a:t>Nội dung phản hồi</a:t>
            </a:r>
          </a:p>
        </p:txBody>
      </p:sp>
      <p:sp>
        <p:nvSpPr>
          <p:cNvPr name="TextBox 12" id="12"/>
          <p:cNvSpPr txBox="true"/>
          <p:nvPr/>
        </p:nvSpPr>
        <p:spPr>
          <a:xfrm rot="0">
            <a:off x="13239334" y="6080027"/>
            <a:ext cx="3994020" cy="19672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kho </a:t>
            </a:r>
          </a:p>
          <a:p>
            <a:pPr algn="just" marL="604518" indent="-302259" lvl="1">
              <a:lnSpc>
                <a:spcPts val="3919"/>
              </a:lnSpc>
              <a:buFont typeface="Arial"/>
              <a:buChar char="•"/>
            </a:pPr>
            <a:r>
              <a:rPr lang="en-US" sz="2799">
                <a:solidFill>
                  <a:srgbClr val="3A4096"/>
                </a:solidFill>
                <a:latin typeface="DM Sans"/>
              </a:rPr>
              <a:t>Mã kho</a:t>
            </a:r>
          </a:p>
          <a:p>
            <a:pPr algn="just" marL="604518" indent="-302259" lvl="1">
              <a:lnSpc>
                <a:spcPts val="3919"/>
              </a:lnSpc>
              <a:buFont typeface="Arial"/>
              <a:buChar char="•"/>
            </a:pPr>
            <a:r>
              <a:rPr lang="en-US" sz="2799">
                <a:solidFill>
                  <a:srgbClr val="3A4096"/>
                </a:solidFill>
                <a:latin typeface="DM Sans"/>
              </a:rPr>
              <a:t>Mã sản phẩm</a:t>
            </a:r>
          </a:p>
          <a:p>
            <a:pPr algn="just" marL="604518" indent="-302259" lvl="1">
              <a:lnSpc>
                <a:spcPts val="3919"/>
              </a:lnSpc>
              <a:buFont typeface="Arial"/>
              <a:buChar char="•"/>
            </a:pPr>
            <a:r>
              <a:rPr lang="en-US" sz="2799">
                <a:solidFill>
                  <a:srgbClr val="3A4096"/>
                </a:solidFill>
                <a:latin typeface="DM Sans"/>
              </a:rPr>
              <a:t>Số lượng tồn kho</a:t>
            </a:r>
          </a:p>
        </p:txBody>
      </p:sp>
      <p:grpSp>
        <p:nvGrpSpPr>
          <p:cNvPr name="Group 13" id="13"/>
          <p:cNvGrpSpPr/>
          <p:nvPr/>
        </p:nvGrpSpPr>
        <p:grpSpPr>
          <a:xfrm rot="-6378859">
            <a:off x="-2901080" y="-1752258"/>
            <a:ext cx="3510132" cy="3504516"/>
            <a:chOff x="0" y="0"/>
            <a:chExt cx="6350000" cy="6339840"/>
          </a:xfrm>
        </p:grpSpPr>
        <p:sp>
          <p:nvSpPr>
            <p:cNvPr name="Freeform 14" id="1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0">
            <a:off x="0" y="36957"/>
            <a:ext cx="10287000" cy="10287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50000" t="0" r="0" b="0"/>
              </a:stretch>
            </a:blipFill>
          </p:spPr>
        </p:sp>
      </p:grpSp>
      <p:sp>
        <p:nvSpPr>
          <p:cNvPr name="AutoShape 4" id="4"/>
          <p:cNvSpPr/>
          <p:nvPr/>
        </p:nvSpPr>
        <p:spPr>
          <a:xfrm rot="7173568">
            <a:off x="4334555" y="-1144226"/>
            <a:ext cx="18947486" cy="14680291"/>
          </a:xfrm>
          <a:prstGeom prst="rect">
            <a:avLst/>
          </a:prstGeom>
          <a:solidFill>
            <a:srgbClr val="FFFFFF"/>
          </a:solidFill>
        </p:spPr>
      </p:sp>
      <p:grpSp>
        <p:nvGrpSpPr>
          <p:cNvPr name="Group 5" id="5"/>
          <p:cNvGrpSpPr>
            <a:grpSpLocks noChangeAspect="true"/>
          </p:cNvGrpSpPr>
          <p:nvPr/>
        </p:nvGrpSpPr>
        <p:grpSpPr>
          <a:xfrm rot="0">
            <a:off x="2971092" y="7605620"/>
            <a:ext cx="3138957" cy="2718337"/>
            <a:chOff x="0" y="0"/>
            <a:chExt cx="6350000" cy="5499100"/>
          </a:xfrm>
        </p:grpSpPr>
        <p:sp>
          <p:nvSpPr>
            <p:cNvPr name="Freeform 6" id="6"/>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31356E"/>
            </a:solidFill>
          </p:spPr>
        </p:sp>
      </p:grpSp>
      <p:sp>
        <p:nvSpPr>
          <p:cNvPr name="TextBox 7" id="7"/>
          <p:cNvSpPr txBox="true"/>
          <p:nvPr/>
        </p:nvSpPr>
        <p:spPr>
          <a:xfrm rot="0">
            <a:off x="7308556" y="1435572"/>
            <a:ext cx="10677041" cy="1047750"/>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CÁC CHỨC NĂNG CỦA </a:t>
            </a:r>
          </a:p>
          <a:p>
            <a:pPr algn="ctr">
              <a:lnSpc>
                <a:spcPts val="4199"/>
              </a:lnSpc>
            </a:pPr>
            <a:r>
              <a:rPr lang="en-US" sz="3499">
                <a:solidFill>
                  <a:srgbClr val="33326D"/>
                </a:solidFill>
                <a:latin typeface="DM Sans Bold"/>
              </a:rPr>
              <a:t>QUY TRÌNH BÁN HÀNG - THU TIỀN</a:t>
            </a:r>
          </a:p>
        </p:txBody>
      </p:sp>
      <p:sp>
        <p:nvSpPr>
          <p:cNvPr name="TextBox 8" id="8"/>
          <p:cNvSpPr txBox="true"/>
          <p:nvPr/>
        </p:nvSpPr>
        <p:spPr>
          <a:xfrm rot="0">
            <a:off x="7974023" y="3254847"/>
            <a:ext cx="8544156" cy="466725"/>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Xác định sản phẩm/dịch vụ và giá cả</a:t>
            </a:r>
          </a:p>
        </p:txBody>
      </p:sp>
      <p:sp>
        <p:nvSpPr>
          <p:cNvPr name="TextBox 9" id="9"/>
          <p:cNvSpPr txBox="true"/>
          <p:nvPr/>
        </p:nvSpPr>
        <p:spPr>
          <a:xfrm rot="0">
            <a:off x="7974023" y="3871819"/>
            <a:ext cx="9346106" cy="466725"/>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Tạo đơn hàng: sản phẩm, số lượng, giá cả, ...</a:t>
            </a:r>
          </a:p>
        </p:txBody>
      </p:sp>
      <p:sp>
        <p:nvSpPr>
          <p:cNvPr name="TextBox 10" id="10"/>
          <p:cNvSpPr txBox="true"/>
          <p:nvPr/>
        </p:nvSpPr>
        <p:spPr>
          <a:xfrm rot="0">
            <a:off x="7974023" y="4490945"/>
            <a:ext cx="8544156" cy="466725"/>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Xử lý đơn hàng nhanh chóng, chính xác</a:t>
            </a:r>
          </a:p>
        </p:txBody>
      </p:sp>
      <p:sp>
        <p:nvSpPr>
          <p:cNvPr name="TextBox 11" id="11"/>
          <p:cNvSpPr txBox="true"/>
          <p:nvPr/>
        </p:nvSpPr>
        <p:spPr>
          <a:xfrm rot="0">
            <a:off x="7974023" y="5110070"/>
            <a:ext cx="8544156" cy="466725"/>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Cung cấp nhiều phương thức thanh toán</a:t>
            </a:r>
          </a:p>
        </p:txBody>
      </p:sp>
      <p:sp>
        <p:nvSpPr>
          <p:cNvPr name="TextBox 12" id="12"/>
          <p:cNvSpPr txBox="true"/>
          <p:nvPr/>
        </p:nvSpPr>
        <p:spPr>
          <a:xfrm rot="0">
            <a:off x="7974023" y="5729195"/>
            <a:ext cx="8544156" cy="466725"/>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Quản lý quá trình xử lý thanh toán</a:t>
            </a:r>
          </a:p>
        </p:txBody>
      </p:sp>
      <p:sp>
        <p:nvSpPr>
          <p:cNvPr name="TextBox 13" id="13"/>
          <p:cNvSpPr txBox="true"/>
          <p:nvPr/>
        </p:nvSpPr>
        <p:spPr>
          <a:xfrm rot="0">
            <a:off x="7974023" y="6348320"/>
            <a:ext cx="8544156" cy="466725"/>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Xuất hóa đơn và biên nhận</a:t>
            </a:r>
          </a:p>
        </p:txBody>
      </p:sp>
      <p:sp>
        <p:nvSpPr>
          <p:cNvPr name="TextBox 14" id="14"/>
          <p:cNvSpPr txBox="true"/>
          <p:nvPr/>
        </p:nvSpPr>
        <p:spPr>
          <a:xfrm rot="0">
            <a:off x="7974023" y="6967445"/>
            <a:ext cx="10313977" cy="466725"/>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Theo dõi trạng thái thanh toán của các đơn hàng</a:t>
            </a:r>
          </a:p>
        </p:txBody>
      </p:sp>
      <p:sp>
        <p:nvSpPr>
          <p:cNvPr name="TextBox 15" id="15"/>
          <p:cNvSpPr txBox="true"/>
          <p:nvPr/>
        </p:nvSpPr>
        <p:spPr>
          <a:xfrm rot="0">
            <a:off x="7974023" y="7586570"/>
            <a:ext cx="8544156" cy="466725"/>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Báo cáo và phân tích</a:t>
            </a:r>
          </a:p>
        </p:txBody>
      </p:sp>
      <p:sp>
        <p:nvSpPr>
          <p:cNvPr name="TextBox 16" id="16"/>
          <p:cNvSpPr txBox="true"/>
          <p:nvPr/>
        </p:nvSpPr>
        <p:spPr>
          <a:xfrm rot="0">
            <a:off x="7974023" y="8205695"/>
            <a:ext cx="8544156" cy="466725"/>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Hỗ trợ khách hàng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6378859">
            <a:off x="-2901080" y="-1752258"/>
            <a:ext cx="3510132" cy="3504516"/>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757943" y="1357920"/>
            <a:ext cx="15242222" cy="8573750"/>
          </a:xfrm>
          <a:prstGeom prst="rect">
            <a:avLst/>
          </a:prstGeom>
        </p:spPr>
      </p:pic>
      <p:sp>
        <p:nvSpPr>
          <p:cNvPr name="TextBox 5" id="5"/>
          <p:cNvSpPr txBox="true"/>
          <p:nvPr/>
        </p:nvSpPr>
        <p:spPr>
          <a:xfrm rot="0">
            <a:off x="3515118" y="504825"/>
            <a:ext cx="11727872"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 HIỆN THỰC QUY TRÌNH TRÊN ODOO</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673945"/>
            <a:ext cx="17259300" cy="8939111"/>
            <a:chOff x="0" y="0"/>
            <a:chExt cx="4545659" cy="2354334"/>
          </a:xfrm>
        </p:grpSpPr>
        <p:sp>
          <p:nvSpPr>
            <p:cNvPr name="Freeform 3" id="3"/>
            <p:cNvSpPr/>
            <p:nvPr/>
          </p:nvSpPr>
          <p:spPr>
            <a:xfrm flipH="false" flipV="false" rot="0">
              <a:off x="0" y="0"/>
              <a:ext cx="4545659" cy="2354334"/>
            </a:xfrm>
            <a:custGeom>
              <a:avLst/>
              <a:gdLst/>
              <a:ahLst/>
              <a:cxnLst/>
              <a:rect r="r" b="b" t="t" l="l"/>
              <a:pathLst>
                <a:path h="2354334" w="4545659">
                  <a:moveTo>
                    <a:pt x="8523" y="0"/>
                  </a:moveTo>
                  <a:lnTo>
                    <a:pt x="4537137" y="0"/>
                  </a:lnTo>
                  <a:cubicBezTo>
                    <a:pt x="4541844" y="0"/>
                    <a:pt x="4545659" y="3816"/>
                    <a:pt x="4545659" y="8523"/>
                  </a:cubicBezTo>
                  <a:lnTo>
                    <a:pt x="4545659" y="2345811"/>
                  </a:lnTo>
                  <a:cubicBezTo>
                    <a:pt x="4545659" y="2348071"/>
                    <a:pt x="4544761" y="2350239"/>
                    <a:pt x="4543163" y="2351837"/>
                  </a:cubicBezTo>
                  <a:cubicBezTo>
                    <a:pt x="4541565" y="2353436"/>
                    <a:pt x="4539397" y="2354334"/>
                    <a:pt x="4537137" y="2354334"/>
                  </a:cubicBezTo>
                  <a:lnTo>
                    <a:pt x="8523" y="2354334"/>
                  </a:lnTo>
                  <a:cubicBezTo>
                    <a:pt x="3816" y="2354334"/>
                    <a:pt x="0" y="2350518"/>
                    <a:pt x="0" y="2345811"/>
                  </a:cubicBezTo>
                  <a:lnTo>
                    <a:pt x="0" y="8523"/>
                  </a:lnTo>
                  <a:cubicBezTo>
                    <a:pt x="0" y="3816"/>
                    <a:pt x="3816" y="0"/>
                    <a:pt x="8523" y="0"/>
                  </a:cubicBezTo>
                  <a:close/>
                </a:path>
              </a:pathLst>
            </a:custGeom>
            <a:solidFill>
              <a:srgbClr val="000000">
                <a:alpha val="0"/>
              </a:srgbClr>
            </a:solidFill>
            <a:ln w="28575" cap="sq">
              <a:solidFill>
                <a:srgbClr val="263F6B"/>
              </a:solidFill>
              <a:prstDash val="solid"/>
              <a:miter/>
            </a:ln>
          </p:spPr>
        </p:sp>
        <p:sp>
          <p:nvSpPr>
            <p:cNvPr name="TextBox 4" id="4"/>
            <p:cNvSpPr txBox="true"/>
            <p:nvPr/>
          </p:nvSpPr>
          <p:spPr>
            <a:xfrm>
              <a:off x="0" y="-28575"/>
              <a:ext cx="4545659" cy="2382909"/>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753329" y="1379968"/>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AutoShape 15" id="15"/>
          <p:cNvSpPr/>
          <p:nvPr/>
        </p:nvSpPr>
        <p:spPr>
          <a:xfrm>
            <a:off x="1247028" y="1965559"/>
            <a:ext cx="15822467" cy="0"/>
          </a:xfrm>
          <a:prstGeom prst="line">
            <a:avLst/>
          </a:prstGeom>
          <a:ln cap="flat" w="28575">
            <a:solidFill>
              <a:srgbClr val="084C6E"/>
            </a:solidFill>
            <a:prstDash val="solid"/>
            <a:headEnd type="none" len="sm" w="sm"/>
            <a:tailEnd type="none" len="sm" w="sm"/>
          </a:ln>
        </p:spPr>
      </p:sp>
      <p:sp>
        <p:nvSpPr>
          <p:cNvPr name="Freeform 16" id="16"/>
          <p:cNvSpPr/>
          <p:nvPr/>
        </p:nvSpPr>
        <p:spPr>
          <a:xfrm flipH="false" flipV="false" rot="0">
            <a:off x="16349806" y="1225269"/>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2977361" y="4371975"/>
            <a:ext cx="12333279" cy="1886146"/>
            <a:chOff x="0" y="0"/>
            <a:chExt cx="3248271" cy="496763"/>
          </a:xfrm>
        </p:grpSpPr>
        <p:sp>
          <p:nvSpPr>
            <p:cNvPr name="Freeform 18" id="18"/>
            <p:cNvSpPr/>
            <p:nvPr/>
          </p:nvSpPr>
          <p:spPr>
            <a:xfrm flipH="false" flipV="false" rot="0">
              <a:off x="0" y="0"/>
              <a:ext cx="3248271" cy="496763"/>
            </a:xfrm>
            <a:custGeom>
              <a:avLst/>
              <a:gdLst/>
              <a:ahLst/>
              <a:cxnLst/>
              <a:rect r="r" b="b" t="t" l="l"/>
              <a:pathLst>
                <a:path h="496763" w="3248271">
                  <a:moveTo>
                    <a:pt x="3045071" y="0"/>
                  </a:moveTo>
                  <a:cubicBezTo>
                    <a:pt x="3157295" y="0"/>
                    <a:pt x="3248271" y="111204"/>
                    <a:pt x="3248271" y="248381"/>
                  </a:cubicBezTo>
                  <a:cubicBezTo>
                    <a:pt x="3248271" y="385559"/>
                    <a:pt x="3157295" y="496763"/>
                    <a:pt x="3045071" y="496763"/>
                  </a:cubicBezTo>
                  <a:lnTo>
                    <a:pt x="203200" y="496763"/>
                  </a:lnTo>
                  <a:cubicBezTo>
                    <a:pt x="90976" y="496763"/>
                    <a:pt x="0" y="385559"/>
                    <a:pt x="0" y="248381"/>
                  </a:cubicBezTo>
                  <a:cubicBezTo>
                    <a:pt x="0" y="111204"/>
                    <a:pt x="90976" y="0"/>
                    <a:pt x="203200" y="0"/>
                  </a:cubicBezTo>
                  <a:close/>
                </a:path>
              </a:pathLst>
            </a:custGeom>
            <a:solidFill>
              <a:srgbClr val="213559"/>
            </a:solidFill>
          </p:spPr>
        </p:sp>
        <p:sp>
          <p:nvSpPr>
            <p:cNvPr name="TextBox 19" id="19"/>
            <p:cNvSpPr txBox="true"/>
            <p:nvPr/>
          </p:nvSpPr>
          <p:spPr>
            <a:xfrm>
              <a:off x="0" y="-76200"/>
              <a:ext cx="3248271" cy="572963"/>
            </a:xfrm>
            <a:prstGeom prst="rect">
              <a:avLst/>
            </a:prstGeom>
          </p:spPr>
          <p:txBody>
            <a:bodyPr anchor="ctr" rtlCol="false" tIns="50800" lIns="50800" bIns="50800" rIns="50800"/>
            <a:lstStyle/>
            <a:p>
              <a:pPr algn="ctr">
                <a:lnSpc>
                  <a:spcPts val="5599"/>
                </a:lnSpc>
              </a:pPr>
              <a:r>
                <a:rPr lang="en-US" sz="3999">
                  <a:solidFill>
                    <a:srgbClr val="FFFFFF"/>
                  </a:solidFill>
                  <a:latin typeface="Muli Bold"/>
                </a:rPr>
                <a:t>QUY TRÌNH QUẢN LÝ NHÂN SỰ</a:t>
              </a:r>
            </a:p>
          </p:txBody>
        </p:sp>
      </p:grpSp>
      <p:sp>
        <p:nvSpPr>
          <p:cNvPr name="AutoShape 20" id="20"/>
          <p:cNvSpPr/>
          <p:nvPr/>
        </p:nvSpPr>
        <p:spPr>
          <a:xfrm>
            <a:off x="4287897" y="5856084"/>
            <a:ext cx="9712206" cy="0"/>
          </a:xfrm>
          <a:prstGeom prst="line">
            <a:avLst/>
          </a:prstGeom>
          <a:ln cap="flat" w="38100">
            <a:solidFill>
              <a:srgbClr val="FFFFFF"/>
            </a:solidFill>
            <a:prstDash val="solid"/>
            <a:headEnd type="none" len="sm" w="sm"/>
            <a:tailEnd type="none" len="sm" w="sm"/>
          </a:ln>
        </p:spPr>
      </p:sp>
      <p:sp>
        <p:nvSpPr>
          <p:cNvPr name="Freeform 21" id="21"/>
          <p:cNvSpPr/>
          <p:nvPr/>
        </p:nvSpPr>
        <p:spPr>
          <a:xfrm flipH="false" flipV="false" rot="0">
            <a:off x="15012095" y="755565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247028" y="1322818"/>
            <a:ext cx="1793237" cy="514350"/>
          </a:xfrm>
          <a:prstGeom prst="rect">
            <a:avLst/>
          </a:prstGeom>
        </p:spPr>
        <p:txBody>
          <a:bodyPr anchor="t" rtlCol="false" tIns="0" lIns="0" bIns="0" rIns="0">
            <a:spAutoFit/>
          </a:bodyPr>
          <a:lstStyle/>
          <a:p>
            <a:pPr algn="just">
              <a:lnSpc>
                <a:spcPts val="4200"/>
              </a:lnSpc>
            </a:pPr>
            <a:r>
              <a:rPr lang="en-US" sz="3000">
                <a:solidFill>
                  <a:srgbClr val="203850"/>
                </a:solidFill>
                <a:latin typeface="Muli"/>
              </a:rPr>
              <a:t>NHÓM 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6317525"/>
            <a:ext cx="16475851" cy="19814"/>
          </a:xfrm>
          <a:prstGeom prst="line">
            <a:avLst/>
          </a:prstGeom>
          <a:ln cap="rnd" w="76200">
            <a:solidFill>
              <a:srgbClr val="000000"/>
            </a:solidFill>
            <a:prstDash val="solid"/>
            <a:headEnd type="none" len="sm" w="sm"/>
            <a:tailEnd type="none" len="sm" w="sm"/>
          </a:ln>
        </p:spPr>
      </p:sp>
      <p:grpSp>
        <p:nvGrpSpPr>
          <p:cNvPr name="Group 3" id="3"/>
          <p:cNvGrpSpPr/>
          <p:nvPr/>
        </p:nvGrpSpPr>
        <p:grpSpPr>
          <a:xfrm rot="0">
            <a:off x="5412196" y="6104774"/>
            <a:ext cx="425503" cy="42550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5" id="5"/>
          <p:cNvGrpSpPr/>
          <p:nvPr/>
        </p:nvGrpSpPr>
        <p:grpSpPr>
          <a:xfrm rot="0">
            <a:off x="3913761" y="6842542"/>
            <a:ext cx="3422373" cy="2415758"/>
            <a:chOff x="0" y="0"/>
            <a:chExt cx="1500474" cy="1059142"/>
          </a:xfrm>
        </p:grpSpPr>
        <p:sp>
          <p:nvSpPr>
            <p:cNvPr name="Freeform 6" id="6"/>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EDF1F2">
                <a:alpha val="29804"/>
              </a:srgbClr>
            </a:solidFill>
          </p:spPr>
        </p:sp>
      </p:grpSp>
      <p:grpSp>
        <p:nvGrpSpPr>
          <p:cNvPr name="Group 7" id="7"/>
          <p:cNvGrpSpPr/>
          <p:nvPr/>
        </p:nvGrpSpPr>
        <p:grpSpPr>
          <a:xfrm rot="0">
            <a:off x="6477336" y="3425476"/>
            <a:ext cx="3422373" cy="2415758"/>
            <a:chOff x="0" y="0"/>
            <a:chExt cx="1500474" cy="1059142"/>
          </a:xfrm>
        </p:grpSpPr>
        <p:sp>
          <p:nvSpPr>
            <p:cNvPr name="Freeform 8" id="8"/>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EDF1F2">
                <a:alpha val="15686"/>
              </a:srgbClr>
            </a:solidFill>
          </p:spPr>
        </p:sp>
      </p:grpSp>
      <p:grpSp>
        <p:nvGrpSpPr>
          <p:cNvPr name="Group 9" id="9"/>
          <p:cNvGrpSpPr/>
          <p:nvPr/>
        </p:nvGrpSpPr>
        <p:grpSpPr>
          <a:xfrm rot="0">
            <a:off x="11604485" y="3425476"/>
            <a:ext cx="3422373" cy="2415758"/>
            <a:chOff x="0" y="0"/>
            <a:chExt cx="1500474" cy="1059142"/>
          </a:xfrm>
        </p:grpSpPr>
        <p:sp>
          <p:nvSpPr>
            <p:cNvPr name="Freeform 10" id="10"/>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EDF1F2">
                <a:alpha val="14902"/>
              </a:srgbClr>
            </a:solidFill>
          </p:spPr>
        </p:sp>
      </p:grpSp>
      <p:grpSp>
        <p:nvGrpSpPr>
          <p:cNvPr name="Group 11" id="11"/>
          <p:cNvGrpSpPr/>
          <p:nvPr/>
        </p:nvGrpSpPr>
        <p:grpSpPr>
          <a:xfrm rot="0">
            <a:off x="7975771" y="6104774"/>
            <a:ext cx="425503" cy="425503"/>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3" id="13"/>
          <p:cNvGrpSpPr/>
          <p:nvPr/>
        </p:nvGrpSpPr>
        <p:grpSpPr>
          <a:xfrm rot="0">
            <a:off x="13102920" y="6104774"/>
            <a:ext cx="425503" cy="42550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5" id="15"/>
          <p:cNvGrpSpPr/>
          <p:nvPr/>
        </p:nvGrpSpPr>
        <p:grpSpPr>
          <a:xfrm rot="0">
            <a:off x="10539346" y="6104774"/>
            <a:ext cx="425503" cy="425503"/>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7" id="17"/>
          <p:cNvGrpSpPr/>
          <p:nvPr/>
        </p:nvGrpSpPr>
        <p:grpSpPr>
          <a:xfrm rot="0">
            <a:off x="9040910" y="6842542"/>
            <a:ext cx="3730687" cy="2415758"/>
            <a:chOff x="0" y="0"/>
            <a:chExt cx="1635648" cy="1059142"/>
          </a:xfrm>
        </p:grpSpPr>
        <p:sp>
          <p:nvSpPr>
            <p:cNvPr name="Freeform 18" id="18"/>
            <p:cNvSpPr/>
            <p:nvPr/>
          </p:nvSpPr>
          <p:spPr>
            <a:xfrm flipH="false" flipV="false" rot="0">
              <a:off x="0" y="0"/>
              <a:ext cx="1635648" cy="1059143"/>
            </a:xfrm>
            <a:custGeom>
              <a:avLst/>
              <a:gdLst/>
              <a:ahLst/>
              <a:cxnLst/>
              <a:rect r="r" b="b" t="t" l="l"/>
              <a:pathLst>
                <a:path h="1059143" w="1635648">
                  <a:moveTo>
                    <a:pt x="1511188" y="1059142"/>
                  </a:moveTo>
                  <a:lnTo>
                    <a:pt x="124460" y="1059142"/>
                  </a:lnTo>
                  <a:cubicBezTo>
                    <a:pt x="55880" y="1059142"/>
                    <a:pt x="0" y="1003262"/>
                    <a:pt x="0" y="934682"/>
                  </a:cubicBezTo>
                  <a:lnTo>
                    <a:pt x="0" y="124460"/>
                  </a:lnTo>
                  <a:cubicBezTo>
                    <a:pt x="0" y="55880"/>
                    <a:pt x="55880" y="0"/>
                    <a:pt x="124460" y="0"/>
                  </a:cubicBezTo>
                  <a:lnTo>
                    <a:pt x="1511188" y="0"/>
                  </a:lnTo>
                  <a:cubicBezTo>
                    <a:pt x="1579768" y="0"/>
                    <a:pt x="1635648" y="55880"/>
                    <a:pt x="1635648" y="124460"/>
                  </a:cubicBezTo>
                  <a:lnTo>
                    <a:pt x="1635648" y="934682"/>
                  </a:lnTo>
                  <a:cubicBezTo>
                    <a:pt x="1635648" y="1003262"/>
                    <a:pt x="1579768" y="1059143"/>
                    <a:pt x="1511188" y="1059143"/>
                  </a:cubicBezTo>
                  <a:close/>
                </a:path>
              </a:pathLst>
            </a:custGeom>
            <a:solidFill>
              <a:srgbClr val="EDF1F2">
                <a:alpha val="25882"/>
              </a:srgbClr>
            </a:solidFill>
          </p:spPr>
        </p:sp>
      </p:grpSp>
      <p:grpSp>
        <p:nvGrpSpPr>
          <p:cNvPr name="Group 19" id="19"/>
          <p:cNvGrpSpPr/>
          <p:nvPr/>
        </p:nvGrpSpPr>
        <p:grpSpPr>
          <a:xfrm rot="0">
            <a:off x="15666495" y="6104774"/>
            <a:ext cx="425503" cy="425503"/>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1" id="21"/>
          <p:cNvGrpSpPr/>
          <p:nvPr/>
        </p:nvGrpSpPr>
        <p:grpSpPr>
          <a:xfrm rot="0">
            <a:off x="14168060" y="6842542"/>
            <a:ext cx="3422373" cy="2415758"/>
            <a:chOff x="0" y="0"/>
            <a:chExt cx="1500474" cy="1059142"/>
          </a:xfrm>
        </p:grpSpPr>
        <p:sp>
          <p:nvSpPr>
            <p:cNvPr name="Freeform 22" id="22"/>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EDF1F2">
                <a:alpha val="21961"/>
              </a:srgbClr>
            </a:solidFill>
          </p:spPr>
        </p:sp>
      </p:grpSp>
      <p:grpSp>
        <p:nvGrpSpPr>
          <p:cNvPr name="Group 23" id="23"/>
          <p:cNvGrpSpPr/>
          <p:nvPr/>
        </p:nvGrpSpPr>
        <p:grpSpPr>
          <a:xfrm rot="0">
            <a:off x="2587123" y="6104774"/>
            <a:ext cx="425503" cy="425503"/>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25" id="25"/>
          <p:cNvGrpSpPr/>
          <p:nvPr/>
        </p:nvGrpSpPr>
        <p:grpSpPr>
          <a:xfrm rot="0">
            <a:off x="1028700" y="3425476"/>
            <a:ext cx="3967852" cy="2415758"/>
            <a:chOff x="0" y="0"/>
            <a:chExt cx="1739628" cy="1059142"/>
          </a:xfrm>
        </p:grpSpPr>
        <p:sp>
          <p:nvSpPr>
            <p:cNvPr name="Freeform 26" id="26"/>
            <p:cNvSpPr/>
            <p:nvPr/>
          </p:nvSpPr>
          <p:spPr>
            <a:xfrm flipH="false" flipV="false" rot="0">
              <a:off x="0" y="0"/>
              <a:ext cx="1739629" cy="1059143"/>
            </a:xfrm>
            <a:custGeom>
              <a:avLst/>
              <a:gdLst/>
              <a:ahLst/>
              <a:cxnLst/>
              <a:rect r="r" b="b" t="t" l="l"/>
              <a:pathLst>
                <a:path h="1059143" w="1739629">
                  <a:moveTo>
                    <a:pt x="1615168" y="1059142"/>
                  </a:moveTo>
                  <a:lnTo>
                    <a:pt x="124460" y="1059142"/>
                  </a:lnTo>
                  <a:cubicBezTo>
                    <a:pt x="55880" y="1059142"/>
                    <a:pt x="0" y="1003262"/>
                    <a:pt x="0" y="934682"/>
                  </a:cubicBezTo>
                  <a:lnTo>
                    <a:pt x="0" y="124460"/>
                  </a:lnTo>
                  <a:cubicBezTo>
                    <a:pt x="0" y="55880"/>
                    <a:pt x="55880" y="0"/>
                    <a:pt x="124460" y="0"/>
                  </a:cubicBezTo>
                  <a:lnTo>
                    <a:pt x="1615168" y="0"/>
                  </a:lnTo>
                  <a:cubicBezTo>
                    <a:pt x="1683748" y="0"/>
                    <a:pt x="1739629" y="55880"/>
                    <a:pt x="1739629" y="124460"/>
                  </a:cubicBezTo>
                  <a:lnTo>
                    <a:pt x="1739629" y="934682"/>
                  </a:lnTo>
                  <a:cubicBezTo>
                    <a:pt x="1739629" y="1003262"/>
                    <a:pt x="1683748" y="1059143"/>
                    <a:pt x="1615168" y="1059143"/>
                  </a:cubicBezTo>
                  <a:close/>
                </a:path>
              </a:pathLst>
            </a:custGeom>
            <a:solidFill>
              <a:srgbClr val="EDF1F2">
                <a:alpha val="21961"/>
              </a:srgbClr>
            </a:solidFill>
          </p:spPr>
        </p:sp>
      </p:grpSp>
      <p:sp>
        <p:nvSpPr>
          <p:cNvPr name="Freeform 27" id="27"/>
          <p:cNvSpPr/>
          <p:nvPr/>
        </p:nvSpPr>
        <p:spPr>
          <a:xfrm flipH="false" flipV="false" rot="0">
            <a:off x="1028700" y="2115147"/>
            <a:ext cx="1983926" cy="1701217"/>
          </a:xfrm>
          <a:custGeom>
            <a:avLst/>
            <a:gdLst/>
            <a:ahLst/>
            <a:cxnLst/>
            <a:rect r="r" b="b" t="t" l="l"/>
            <a:pathLst>
              <a:path h="1701217" w="1983926">
                <a:moveTo>
                  <a:pt x="0" y="0"/>
                </a:moveTo>
                <a:lnTo>
                  <a:pt x="1983926" y="0"/>
                </a:lnTo>
                <a:lnTo>
                  <a:pt x="1983926" y="1701217"/>
                </a:lnTo>
                <a:lnTo>
                  <a:pt x="0" y="1701217"/>
                </a:lnTo>
                <a:lnTo>
                  <a:pt x="0" y="0"/>
                </a:lnTo>
                <a:close/>
              </a:path>
            </a:pathLst>
          </a:custGeom>
          <a:blipFill>
            <a:blip r:embed="rId2"/>
            <a:stretch>
              <a:fillRect l="0" t="0" r="0" b="0"/>
            </a:stretch>
          </a:blipFill>
        </p:spPr>
      </p:sp>
      <p:sp>
        <p:nvSpPr>
          <p:cNvPr name="Freeform 28" id="28"/>
          <p:cNvSpPr/>
          <p:nvPr/>
        </p:nvSpPr>
        <p:spPr>
          <a:xfrm flipH="false" flipV="false" rot="0">
            <a:off x="6350562" y="2288046"/>
            <a:ext cx="2050711" cy="1350906"/>
          </a:xfrm>
          <a:custGeom>
            <a:avLst/>
            <a:gdLst/>
            <a:ahLst/>
            <a:cxnLst/>
            <a:rect r="r" b="b" t="t" l="l"/>
            <a:pathLst>
              <a:path h="1350906" w="2050711">
                <a:moveTo>
                  <a:pt x="0" y="0"/>
                </a:moveTo>
                <a:lnTo>
                  <a:pt x="2050711" y="0"/>
                </a:lnTo>
                <a:lnTo>
                  <a:pt x="2050711" y="1350905"/>
                </a:lnTo>
                <a:lnTo>
                  <a:pt x="0" y="1350905"/>
                </a:lnTo>
                <a:lnTo>
                  <a:pt x="0" y="0"/>
                </a:lnTo>
                <a:close/>
              </a:path>
            </a:pathLst>
          </a:custGeom>
          <a:blipFill>
            <a:blip r:embed="rId3"/>
            <a:stretch>
              <a:fillRect l="0" t="0" r="0" b="0"/>
            </a:stretch>
          </a:blipFill>
        </p:spPr>
      </p:sp>
      <p:sp>
        <p:nvSpPr>
          <p:cNvPr name="Freeform 29" id="29"/>
          <p:cNvSpPr/>
          <p:nvPr/>
        </p:nvSpPr>
        <p:spPr>
          <a:xfrm flipH="false" flipV="false" rot="0">
            <a:off x="11604485" y="2223912"/>
            <a:ext cx="1424339" cy="1483687"/>
          </a:xfrm>
          <a:custGeom>
            <a:avLst/>
            <a:gdLst/>
            <a:ahLst/>
            <a:cxnLst/>
            <a:rect r="r" b="b" t="t" l="l"/>
            <a:pathLst>
              <a:path h="1483687" w="1424339">
                <a:moveTo>
                  <a:pt x="0" y="0"/>
                </a:moveTo>
                <a:lnTo>
                  <a:pt x="1424339" y="0"/>
                </a:lnTo>
                <a:lnTo>
                  <a:pt x="1424339" y="1483687"/>
                </a:lnTo>
                <a:lnTo>
                  <a:pt x="0" y="1483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2020663" y="8050421"/>
            <a:ext cx="2156137" cy="1711434"/>
          </a:xfrm>
          <a:custGeom>
            <a:avLst/>
            <a:gdLst/>
            <a:ahLst/>
            <a:cxnLst/>
            <a:rect r="r" b="b" t="t" l="l"/>
            <a:pathLst>
              <a:path h="1711434" w="2156137">
                <a:moveTo>
                  <a:pt x="0" y="0"/>
                </a:moveTo>
                <a:lnTo>
                  <a:pt x="2156137" y="0"/>
                </a:lnTo>
                <a:lnTo>
                  <a:pt x="2156137" y="1711434"/>
                </a:lnTo>
                <a:lnTo>
                  <a:pt x="0" y="1711434"/>
                </a:lnTo>
                <a:lnTo>
                  <a:pt x="0" y="0"/>
                </a:lnTo>
                <a:close/>
              </a:path>
            </a:pathLst>
          </a:custGeom>
          <a:blipFill>
            <a:blip r:embed="rId6"/>
            <a:stretch>
              <a:fillRect l="0" t="0" r="0" b="0"/>
            </a:stretch>
          </a:blipFill>
        </p:spPr>
      </p:sp>
      <p:sp>
        <p:nvSpPr>
          <p:cNvPr name="Freeform 31" id="31"/>
          <p:cNvSpPr/>
          <p:nvPr/>
        </p:nvSpPr>
        <p:spPr>
          <a:xfrm flipH="false" flipV="false" rot="0">
            <a:off x="7993234" y="8268394"/>
            <a:ext cx="2095352" cy="1398171"/>
          </a:xfrm>
          <a:custGeom>
            <a:avLst/>
            <a:gdLst/>
            <a:ahLst/>
            <a:cxnLst/>
            <a:rect r="r" b="b" t="t" l="l"/>
            <a:pathLst>
              <a:path h="1398171" w="2095352">
                <a:moveTo>
                  <a:pt x="0" y="0"/>
                </a:moveTo>
                <a:lnTo>
                  <a:pt x="2095353" y="0"/>
                </a:lnTo>
                <a:lnTo>
                  <a:pt x="2095353" y="1398171"/>
                </a:lnTo>
                <a:lnTo>
                  <a:pt x="0" y="13981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13028824" y="8173104"/>
            <a:ext cx="1588788" cy="1493461"/>
          </a:xfrm>
          <a:custGeom>
            <a:avLst/>
            <a:gdLst/>
            <a:ahLst/>
            <a:cxnLst/>
            <a:rect r="r" b="b" t="t" l="l"/>
            <a:pathLst>
              <a:path h="1493461" w="1588788">
                <a:moveTo>
                  <a:pt x="0" y="0"/>
                </a:moveTo>
                <a:lnTo>
                  <a:pt x="1588789" y="0"/>
                </a:lnTo>
                <a:lnTo>
                  <a:pt x="1588789" y="1493461"/>
                </a:lnTo>
                <a:lnTo>
                  <a:pt x="0" y="1493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3" id="33"/>
          <p:cNvSpPr txBox="true"/>
          <p:nvPr/>
        </p:nvSpPr>
        <p:spPr>
          <a:xfrm rot="0">
            <a:off x="3326183" y="766762"/>
            <a:ext cx="11635635"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MÔ TẢ QUY TRÌNH QUẢN LÝ NHÂN SỰ</a:t>
            </a:r>
          </a:p>
        </p:txBody>
      </p:sp>
      <p:sp>
        <p:nvSpPr>
          <p:cNvPr name="TextBox 34" id="34"/>
          <p:cNvSpPr txBox="true"/>
          <p:nvPr/>
        </p:nvSpPr>
        <p:spPr>
          <a:xfrm rot="0">
            <a:off x="6577546" y="4077101"/>
            <a:ext cx="3221952" cy="511810"/>
          </a:xfrm>
          <a:prstGeom prst="rect">
            <a:avLst/>
          </a:prstGeom>
        </p:spPr>
        <p:txBody>
          <a:bodyPr anchor="t" rtlCol="false" tIns="0" lIns="0" bIns="0" rIns="0">
            <a:spAutoFit/>
          </a:bodyPr>
          <a:lstStyle/>
          <a:p>
            <a:pPr>
              <a:lnSpc>
                <a:spcPts val="4159"/>
              </a:lnSpc>
            </a:pPr>
            <a:r>
              <a:rPr lang="en-US" sz="3199" spc="63">
                <a:solidFill>
                  <a:srgbClr val="3A4096"/>
                </a:solidFill>
                <a:latin typeface="Montserrat Bold"/>
              </a:rPr>
              <a:t>3. Tuyển dụng</a:t>
            </a:r>
          </a:p>
        </p:txBody>
      </p:sp>
      <p:sp>
        <p:nvSpPr>
          <p:cNvPr name="TextBox 35" id="35"/>
          <p:cNvSpPr txBox="true"/>
          <p:nvPr/>
        </p:nvSpPr>
        <p:spPr>
          <a:xfrm rot="0">
            <a:off x="11947205" y="4077101"/>
            <a:ext cx="2736933" cy="1559560"/>
          </a:xfrm>
          <a:prstGeom prst="rect">
            <a:avLst/>
          </a:prstGeom>
        </p:spPr>
        <p:txBody>
          <a:bodyPr anchor="t" rtlCol="false" tIns="0" lIns="0" bIns="0" rIns="0">
            <a:spAutoFit/>
          </a:bodyPr>
          <a:lstStyle/>
          <a:p>
            <a:pPr>
              <a:lnSpc>
                <a:spcPts val="4159"/>
              </a:lnSpc>
            </a:pPr>
            <a:r>
              <a:rPr lang="en-US" sz="3199" spc="63">
                <a:solidFill>
                  <a:srgbClr val="3A4096"/>
                </a:solidFill>
                <a:latin typeface="Montserrat Bold"/>
              </a:rPr>
              <a:t>5. Đánh giá chất lượng làm việc</a:t>
            </a:r>
          </a:p>
        </p:txBody>
      </p:sp>
      <p:sp>
        <p:nvSpPr>
          <p:cNvPr name="TextBox 36" id="36"/>
          <p:cNvSpPr txBox="true"/>
          <p:nvPr/>
        </p:nvSpPr>
        <p:spPr>
          <a:xfrm rot="0">
            <a:off x="4169991" y="7014736"/>
            <a:ext cx="2909913" cy="1559560"/>
          </a:xfrm>
          <a:prstGeom prst="rect">
            <a:avLst/>
          </a:prstGeom>
        </p:spPr>
        <p:txBody>
          <a:bodyPr anchor="t" rtlCol="false" tIns="0" lIns="0" bIns="0" rIns="0">
            <a:spAutoFit/>
          </a:bodyPr>
          <a:lstStyle/>
          <a:p>
            <a:pPr>
              <a:lnSpc>
                <a:spcPts val="4159"/>
              </a:lnSpc>
            </a:pPr>
            <a:r>
              <a:rPr lang="en-US" sz="3199" spc="63">
                <a:solidFill>
                  <a:srgbClr val="3A4096"/>
                </a:solidFill>
                <a:latin typeface="Montserrat Bold"/>
              </a:rPr>
              <a:t>2. Tính toán nhu cầu tuyển dụng</a:t>
            </a:r>
          </a:p>
        </p:txBody>
      </p:sp>
      <p:sp>
        <p:nvSpPr>
          <p:cNvPr name="TextBox 37" id="37"/>
          <p:cNvSpPr txBox="true"/>
          <p:nvPr/>
        </p:nvSpPr>
        <p:spPr>
          <a:xfrm rot="0">
            <a:off x="9270864" y="7014736"/>
            <a:ext cx="3387967"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Bold"/>
              </a:rPr>
              <a:t>4. Đào tạo nhân viên mới</a:t>
            </a:r>
          </a:p>
        </p:txBody>
      </p:sp>
      <p:sp>
        <p:nvSpPr>
          <p:cNvPr name="TextBox 38" id="38"/>
          <p:cNvSpPr txBox="true"/>
          <p:nvPr/>
        </p:nvSpPr>
        <p:spPr>
          <a:xfrm rot="0">
            <a:off x="14476573" y="7014736"/>
            <a:ext cx="2736933" cy="1559560"/>
          </a:xfrm>
          <a:prstGeom prst="rect">
            <a:avLst/>
          </a:prstGeom>
        </p:spPr>
        <p:txBody>
          <a:bodyPr anchor="t" rtlCol="false" tIns="0" lIns="0" bIns="0" rIns="0">
            <a:spAutoFit/>
          </a:bodyPr>
          <a:lstStyle/>
          <a:p>
            <a:pPr>
              <a:lnSpc>
                <a:spcPts val="4159"/>
              </a:lnSpc>
            </a:pPr>
            <a:r>
              <a:rPr lang="en-US" sz="3199" spc="63">
                <a:solidFill>
                  <a:srgbClr val="3A4096"/>
                </a:solidFill>
                <a:latin typeface="Montserrat Bold"/>
              </a:rPr>
              <a:t>6. Đánh giá quá trình tuyển dụng</a:t>
            </a:r>
          </a:p>
        </p:txBody>
      </p:sp>
      <p:sp>
        <p:nvSpPr>
          <p:cNvPr name="TextBox 39" id="39"/>
          <p:cNvSpPr txBox="true"/>
          <p:nvPr/>
        </p:nvSpPr>
        <p:spPr>
          <a:xfrm rot="0">
            <a:off x="1472709" y="4077101"/>
            <a:ext cx="3079833"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Bold"/>
              </a:rPr>
              <a:t>1. Gửi yêu cầu tuyển dụng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31055" y="1197100"/>
            <a:ext cx="11025890" cy="8884604"/>
          </a:xfrm>
          <a:custGeom>
            <a:avLst/>
            <a:gdLst/>
            <a:ahLst/>
            <a:cxnLst/>
            <a:rect r="r" b="b" t="t" l="l"/>
            <a:pathLst>
              <a:path h="8884604" w="11025890">
                <a:moveTo>
                  <a:pt x="0" y="0"/>
                </a:moveTo>
                <a:lnTo>
                  <a:pt x="11025890" y="0"/>
                </a:lnTo>
                <a:lnTo>
                  <a:pt x="11025890" y="8884604"/>
                </a:lnTo>
                <a:lnTo>
                  <a:pt x="0" y="8884604"/>
                </a:lnTo>
                <a:lnTo>
                  <a:pt x="0" y="0"/>
                </a:lnTo>
                <a:close/>
              </a:path>
            </a:pathLst>
          </a:custGeom>
          <a:blipFill>
            <a:blip r:embed="rId2"/>
            <a:stretch>
              <a:fillRect l="-3476" t="-2300" r="-6256" b="-5176"/>
            </a:stretch>
          </a:blipFill>
        </p:spPr>
      </p:sp>
      <p:sp>
        <p:nvSpPr>
          <p:cNvPr name="TextBox 3" id="3"/>
          <p:cNvSpPr txBox="true"/>
          <p:nvPr/>
        </p:nvSpPr>
        <p:spPr>
          <a:xfrm rot="0">
            <a:off x="2367500" y="404522"/>
            <a:ext cx="13552999"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SƠ ĐỒ PPMN - QUY TRÌNH QUẢN LÝ DỰ ÁN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51719" y="612708"/>
            <a:ext cx="1862191" cy="308108"/>
          </a:xfrm>
          <a:custGeom>
            <a:avLst/>
            <a:gdLst/>
            <a:ahLst/>
            <a:cxnLst/>
            <a:rect r="r" b="b" t="t" l="l"/>
            <a:pathLst>
              <a:path h="308108" w="1862191">
                <a:moveTo>
                  <a:pt x="0" y="0"/>
                </a:moveTo>
                <a:lnTo>
                  <a:pt x="1862191" y="0"/>
                </a:lnTo>
                <a:lnTo>
                  <a:pt x="1862191" y="308109"/>
                </a:lnTo>
                <a:lnTo>
                  <a:pt x="0" y="3081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51719" y="8229600"/>
            <a:ext cx="1558429" cy="4114800"/>
          </a:xfrm>
          <a:custGeom>
            <a:avLst/>
            <a:gdLst/>
            <a:ahLst/>
            <a:cxnLst/>
            <a:rect r="r" b="b" t="t" l="l"/>
            <a:pathLst>
              <a:path h="4114800" w="1558429">
                <a:moveTo>
                  <a:pt x="0" y="0"/>
                </a:moveTo>
                <a:lnTo>
                  <a:pt x="1558429" y="0"/>
                </a:lnTo>
                <a:lnTo>
                  <a:pt x="15584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515118" y="504825"/>
            <a:ext cx="1125776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XÂY DỰNG CƠ SỞ DỮ LIỆU</a:t>
            </a:r>
          </a:p>
        </p:txBody>
      </p:sp>
      <p:sp>
        <p:nvSpPr>
          <p:cNvPr name="TextBox 5" id="5"/>
          <p:cNvSpPr txBox="true"/>
          <p:nvPr/>
        </p:nvSpPr>
        <p:spPr>
          <a:xfrm rot="0">
            <a:off x="1466015" y="1201992"/>
            <a:ext cx="4519435" cy="84061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Nhân viên </a:t>
            </a:r>
          </a:p>
          <a:p>
            <a:pPr algn="just" marL="604518" indent="-302259" lvl="1">
              <a:lnSpc>
                <a:spcPts val="3919"/>
              </a:lnSpc>
              <a:buFont typeface="Arial"/>
              <a:buChar char="•"/>
            </a:pPr>
            <a:r>
              <a:rPr lang="en-US" sz="2799">
                <a:solidFill>
                  <a:srgbClr val="3A4096"/>
                </a:solidFill>
                <a:latin typeface="DM Sans"/>
              </a:rPr>
              <a:t>M</a:t>
            </a:r>
            <a:r>
              <a:rPr lang="en-US" sz="2799">
                <a:solidFill>
                  <a:srgbClr val="3A4096"/>
                </a:solidFill>
                <a:latin typeface="DM Sans"/>
              </a:rPr>
              <a:t>ã Nhân viên</a:t>
            </a:r>
          </a:p>
          <a:p>
            <a:pPr algn="just" marL="604518" indent="-302259" lvl="1">
              <a:lnSpc>
                <a:spcPts val="3919"/>
              </a:lnSpc>
              <a:buFont typeface="Arial"/>
              <a:buChar char="•"/>
            </a:pPr>
            <a:r>
              <a:rPr lang="en-US" sz="2799">
                <a:solidFill>
                  <a:srgbClr val="3A4096"/>
                </a:solidFill>
                <a:latin typeface="DM Sans"/>
              </a:rPr>
              <a:t>Họ và tên</a:t>
            </a:r>
          </a:p>
          <a:p>
            <a:pPr algn="just" marL="604518" indent="-302259" lvl="1">
              <a:lnSpc>
                <a:spcPts val="3919"/>
              </a:lnSpc>
              <a:buFont typeface="Arial"/>
              <a:buChar char="•"/>
            </a:pPr>
            <a:r>
              <a:rPr lang="en-US" sz="2799">
                <a:solidFill>
                  <a:srgbClr val="3A4096"/>
                </a:solidFill>
                <a:latin typeface="DM Sans"/>
              </a:rPr>
              <a:t>Ngày sinh </a:t>
            </a:r>
          </a:p>
          <a:p>
            <a:pPr algn="just" marL="604518" indent="-302259" lvl="1">
              <a:lnSpc>
                <a:spcPts val="3919"/>
              </a:lnSpc>
              <a:buFont typeface="Arial"/>
              <a:buChar char="•"/>
            </a:pPr>
            <a:r>
              <a:rPr lang="en-US" sz="2799">
                <a:solidFill>
                  <a:srgbClr val="3A4096"/>
                </a:solidFill>
                <a:latin typeface="DM Sans"/>
              </a:rPr>
              <a:t>Giới tính </a:t>
            </a:r>
          </a:p>
          <a:p>
            <a:pPr algn="just" marL="604518" indent="-302259" lvl="1">
              <a:lnSpc>
                <a:spcPts val="3919"/>
              </a:lnSpc>
              <a:buFont typeface="Arial"/>
              <a:buChar char="•"/>
            </a:pPr>
            <a:r>
              <a:rPr lang="en-US" sz="2799">
                <a:solidFill>
                  <a:srgbClr val="3A4096"/>
                </a:solidFill>
                <a:latin typeface="DM Sans"/>
              </a:rPr>
              <a:t>Địa chỉ</a:t>
            </a:r>
          </a:p>
          <a:p>
            <a:pPr algn="just" marL="604518" indent="-302259" lvl="1">
              <a:lnSpc>
                <a:spcPts val="3919"/>
              </a:lnSpc>
              <a:buFont typeface="Arial"/>
              <a:buChar char="•"/>
            </a:pPr>
            <a:r>
              <a:rPr lang="en-US" sz="2799">
                <a:solidFill>
                  <a:srgbClr val="3A4096"/>
                </a:solidFill>
                <a:latin typeface="DM Sans"/>
              </a:rPr>
              <a:t>Số điện thoại </a:t>
            </a:r>
          </a:p>
          <a:p>
            <a:pPr algn="just" marL="604518" indent="-302259" lvl="1">
              <a:lnSpc>
                <a:spcPts val="3919"/>
              </a:lnSpc>
              <a:buFont typeface="Arial"/>
              <a:buChar char="•"/>
            </a:pPr>
            <a:r>
              <a:rPr lang="en-US" sz="2799">
                <a:solidFill>
                  <a:srgbClr val="3A4096"/>
                </a:solidFill>
                <a:latin typeface="DM Sans"/>
              </a:rPr>
              <a:t>Email</a:t>
            </a:r>
          </a:p>
          <a:p>
            <a:pPr algn="just" marL="604518" indent="-302259" lvl="1">
              <a:lnSpc>
                <a:spcPts val="3919"/>
              </a:lnSpc>
              <a:buFont typeface="Arial"/>
              <a:buChar char="•"/>
            </a:pPr>
            <a:r>
              <a:rPr lang="en-US" sz="2799">
                <a:solidFill>
                  <a:srgbClr val="3A4096"/>
                </a:solidFill>
                <a:latin typeface="DM Sans"/>
              </a:rPr>
              <a:t>Ngày bắt đầu làm việc </a:t>
            </a:r>
          </a:p>
          <a:p>
            <a:pPr algn="just" marL="604518" indent="-302259" lvl="1">
              <a:lnSpc>
                <a:spcPts val="3919"/>
              </a:lnSpc>
              <a:buFont typeface="Arial"/>
              <a:buChar char="•"/>
            </a:pPr>
            <a:r>
              <a:rPr lang="en-US" sz="2799">
                <a:solidFill>
                  <a:srgbClr val="3A4096"/>
                </a:solidFill>
                <a:latin typeface="DM Sans"/>
              </a:rPr>
              <a:t>Vị trí công việc </a:t>
            </a:r>
          </a:p>
          <a:p>
            <a:pPr algn="just" marL="604518" indent="-302259" lvl="1">
              <a:lnSpc>
                <a:spcPts val="3919"/>
              </a:lnSpc>
              <a:buFont typeface="Arial"/>
              <a:buChar char="•"/>
            </a:pPr>
            <a:r>
              <a:rPr lang="en-US" sz="2799">
                <a:solidFill>
                  <a:srgbClr val="3A4096"/>
                </a:solidFill>
                <a:latin typeface="DM Sans"/>
              </a:rPr>
              <a:t>Mã phòng ban</a:t>
            </a:r>
          </a:p>
          <a:p>
            <a:pPr algn="just" marL="604518" indent="-302259" lvl="1">
              <a:lnSpc>
                <a:spcPts val="3919"/>
              </a:lnSpc>
              <a:buFont typeface="Arial"/>
              <a:buChar char="•"/>
            </a:pPr>
            <a:r>
              <a:rPr lang="en-US" sz="2799">
                <a:solidFill>
                  <a:srgbClr val="3A4096"/>
                </a:solidFill>
                <a:latin typeface="DM Sans"/>
              </a:rPr>
              <a:t>Mức lương </a:t>
            </a:r>
          </a:p>
          <a:p>
            <a:pPr algn="just" marL="604518" indent="-302259" lvl="1">
              <a:lnSpc>
                <a:spcPts val="3919"/>
              </a:lnSpc>
              <a:buFont typeface="Arial"/>
              <a:buChar char="•"/>
            </a:pPr>
            <a:r>
              <a:rPr lang="en-US" sz="2799">
                <a:solidFill>
                  <a:srgbClr val="3A4096"/>
                </a:solidFill>
                <a:latin typeface="DM Sans"/>
              </a:rPr>
              <a:t>Thông tin ngân hàng.</a:t>
            </a:r>
          </a:p>
          <a:p>
            <a:pPr algn="just" marL="604518" indent="-302259" lvl="1">
              <a:lnSpc>
                <a:spcPts val="3919"/>
              </a:lnSpc>
              <a:buFont typeface="Arial"/>
              <a:buChar char="•"/>
            </a:pPr>
            <a:r>
              <a:rPr lang="en-US" sz="2799">
                <a:solidFill>
                  <a:srgbClr val="3A4096"/>
                </a:solidFill>
                <a:latin typeface="DM Sans"/>
              </a:rPr>
              <a:t>Trình độ học vấn </a:t>
            </a:r>
          </a:p>
          <a:p>
            <a:pPr algn="just" marL="604518" indent="-302259" lvl="1">
              <a:lnSpc>
                <a:spcPts val="3919"/>
              </a:lnSpc>
              <a:buFont typeface="Arial"/>
              <a:buChar char="•"/>
            </a:pPr>
            <a:r>
              <a:rPr lang="en-US" sz="2799">
                <a:solidFill>
                  <a:srgbClr val="3A4096"/>
                </a:solidFill>
                <a:latin typeface="DM Sans"/>
              </a:rPr>
              <a:t>Kinh nghiệm làm việc</a:t>
            </a:r>
          </a:p>
          <a:p>
            <a:pPr algn="just" marL="604518" indent="-302259" lvl="1">
              <a:lnSpc>
                <a:spcPts val="3919"/>
              </a:lnSpc>
              <a:buFont typeface="Arial"/>
              <a:buChar char="•"/>
            </a:pPr>
            <a:r>
              <a:rPr lang="en-US" sz="2799">
                <a:solidFill>
                  <a:srgbClr val="3A4096"/>
                </a:solidFill>
                <a:latin typeface="DM Sans"/>
              </a:rPr>
              <a:t>Hình ảnh</a:t>
            </a:r>
          </a:p>
          <a:p>
            <a:pPr algn="just" marL="604518" indent="-302259" lvl="1">
              <a:lnSpc>
                <a:spcPts val="3919"/>
              </a:lnSpc>
              <a:buFont typeface="Arial"/>
              <a:buChar char="•"/>
            </a:pPr>
            <a:r>
              <a:rPr lang="en-US" sz="2799">
                <a:solidFill>
                  <a:srgbClr val="3A4096"/>
                </a:solidFill>
                <a:latin typeface="DM Sans"/>
              </a:rPr>
              <a:t>Ngày nghỉ việc </a:t>
            </a:r>
          </a:p>
        </p:txBody>
      </p:sp>
      <p:sp>
        <p:nvSpPr>
          <p:cNvPr name="TextBox 6" id="6"/>
          <p:cNvSpPr txBox="true"/>
          <p:nvPr/>
        </p:nvSpPr>
        <p:spPr>
          <a:xfrm rot="0">
            <a:off x="6884282" y="1917683"/>
            <a:ext cx="4519435" cy="19672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 Bảng Phòng ban </a:t>
            </a:r>
          </a:p>
          <a:p>
            <a:pPr algn="just" marL="604518" indent="-302259" lvl="1">
              <a:lnSpc>
                <a:spcPts val="3919"/>
              </a:lnSpc>
              <a:buFont typeface="Arial"/>
              <a:buChar char="•"/>
            </a:pPr>
            <a:r>
              <a:rPr lang="en-US" sz="2799">
                <a:solidFill>
                  <a:srgbClr val="3A4096"/>
                </a:solidFill>
                <a:latin typeface="DM Sans"/>
              </a:rPr>
              <a:t>Mã Phòng Ban</a:t>
            </a:r>
          </a:p>
          <a:p>
            <a:pPr algn="just" marL="604518" indent="-302259" lvl="1">
              <a:lnSpc>
                <a:spcPts val="3919"/>
              </a:lnSpc>
              <a:buFont typeface="Arial"/>
              <a:buChar char="•"/>
            </a:pPr>
            <a:r>
              <a:rPr lang="en-US" sz="2799">
                <a:solidFill>
                  <a:srgbClr val="3A4096"/>
                </a:solidFill>
                <a:latin typeface="DM Sans"/>
              </a:rPr>
              <a:t>Tên phòng ban </a:t>
            </a:r>
          </a:p>
          <a:p>
            <a:pPr algn="just" marL="604518" indent="-302259" lvl="1">
              <a:lnSpc>
                <a:spcPts val="3919"/>
              </a:lnSpc>
              <a:buFont typeface="Arial"/>
              <a:buChar char="•"/>
            </a:pPr>
            <a:r>
              <a:rPr lang="en-US" sz="2799">
                <a:solidFill>
                  <a:srgbClr val="3A4096"/>
                </a:solidFill>
                <a:latin typeface="DM Sans"/>
              </a:rPr>
              <a:t>Mô tả </a:t>
            </a:r>
          </a:p>
        </p:txBody>
      </p:sp>
      <p:sp>
        <p:nvSpPr>
          <p:cNvPr name="TextBox 7" id="7"/>
          <p:cNvSpPr txBox="true"/>
          <p:nvPr/>
        </p:nvSpPr>
        <p:spPr>
          <a:xfrm rot="0">
            <a:off x="11867138" y="1917683"/>
            <a:ext cx="4519435" cy="19672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Chức vụ </a:t>
            </a:r>
          </a:p>
          <a:p>
            <a:pPr algn="just" marL="604518" indent="-302259" lvl="1">
              <a:lnSpc>
                <a:spcPts val="3919"/>
              </a:lnSpc>
              <a:buFont typeface="Arial"/>
              <a:buChar char="•"/>
            </a:pPr>
            <a:r>
              <a:rPr lang="en-US" sz="2799">
                <a:solidFill>
                  <a:srgbClr val="3A4096"/>
                </a:solidFill>
                <a:latin typeface="DM Sans"/>
              </a:rPr>
              <a:t>Mã chức vụ. </a:t>
            </a:r>
          </a:p>
          <a:p>
            <a:pPr algn="just" marL="604518" indent="-302259" lvl="1">
              <a:lnSpc>
                <a:spcPts val="3919"/>
              </a:lnSpc>
              <a:buFont typeface="Arial"/>
              <a:buChar char="•"/>
            </a:pPr>
            <a:r>
              <a:rPr lang="en-US" sz="2799">
                <a:solidFill>
                  <a:srgbClr val="3A4096"/>
                </a:solidFill>
                <a:latin typeface="DM Sans"/>
              </a:rPr>
              <a:t>Tên chức vụ.</a:t>
            </a:r>
          </a:p>
          <a:p>
            <a:pPr algn="just" marL="604518" indent="-302259" lvl="1">
              <a:lnSpc>
                <a:spcPts val="3919"/>
              </a:lnSpc>
              <a:buFont typeface="Arial"/>
              <a:buChar char="•"/>
            </a:pPr>
            <a:r>
              <a:rPr lang="en-US" sz="2799">
                <a:solidFill>
                  <a:srgbClr val="3A4096"/>
                </a:solidFill>
                <a:latin typeface="DM Sans"/>
              </a:rPr>
              <a:t>Mô tả</a:t>
            </a:r>
          </a:p>
        </p:txBody>
      </p:sp>
      <p:sp>
        <p:nvSpPr>
          <p:cNvPr name="TextBox 8" id="8"/>
          <p:cNvSpPr txBox="true"/>
          <p:nvPr/>
        </p:nvSpPr>
        <p:spPr>
          <a:xfrm rot="0">
            <a:off x="6884282" y="4770738"/>
            <a:ext cx="4519435" cy="25387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Lương </a:t>
            </a:r>
          </a:p>
          <a:p>
            <a:pPr algn="just" marL="604518" indent="-302259" lvl="1">
              <a:lnSpc>
                <a:spcPts val="3919"/>
              </a:lnSpc>
              <a:buFont typeface="Arial"/>
              <a:buChar char="•"/>
            </a:pPr>
            <a:r>
              <a:rPr lang="en-US" sz="2799">
                <a:solidFill>
                  <a:srgbClr val="3A4096"/>
                </a:solidFill>
                <a:latin typeface="DM Sans"/>
              </a:rPr>
              <a:t>Mã Lương </a:t>
            </a:r>
          </a:p>
          <a:p>
            <a:pPr algn="just" marL="604518" indent="-302259" lvl="1">
              <a:lnSpc>
                <a:spcPts val="3919"/>
              </a:lnSpc>
              <a:buFont typeface="Arial"/>
              <a:buChar char="•"/>
            </a:pPr>
            <a:r>
              <a:rPr lang="en-US" sz="2799">
                <a:solidFill>
                  <a:srgbClr val="3A4096"/>
                </a:solidFill>
                <a:latin typeface="DM Sans"/>
              </a:rPr>
              <a:t>Mã nhân viên</a:t>
            </a:r>
          </a:p>
          <a:p>
            <a:pPr algn="just" marL="604518" indent="-302259" lvl="1">
              <a:lnSpc>
                <a:spcPts val="3919"/>
              </a:lnSpc>
              <a:buFont typeface="Arial"/>
              <a:buChar char="•"/>
            </a:pPr>
            <a:r>
              <a:rPr lang="en-US" sz="2799">
                <a:solidFill>
                  <a:srgbClr val="3A4096"/>
                </a:solidFill>
                <a:latin typeface="DM Sans"/>
              </a:rPr>
              <a:t>Số tiền lương</a:t>
            </a:r>
          </a:p>
          <a:p>
            <a:pPr algn="just" marL="604518" indent="-302259" lvl="1">
              <a:lnSpc>
                <a:spcPts val="3919"/>
              </a:lnSpc>
              <a:buFont typeface="Arial"/>
              <a:buChar char="•"/>
            </a:pPr>
            <a:r>
              <a:rPr lang="en-US" sz="2799">
                <a:solidFill>
                  <a:srgbClr val="3A4096"/>
                </a:solidFill>
                <a:latin typeface="DM Sans"/>
              </a:rPr>
              <a:t>Mô tả</a:t>
            </a:r>
          </a:p>
        </p:txBody>
      </p:sp>
      <p:sp>
        <p:nvSpPr>
          <p:cNvPr name="TextBox 9" id="9"/>
          <p:cNvSpPr txBox="true"/>
          <p:nvPr/>
        </p:nvSpPr>
        <p:spPr>
          <a:xfrm rot="0">
            <a:off x="11865964" y="4770738"/>
            <a:ext cx="4519435" cy="34531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Hợp đồng lao động </a:t>
            </a:r>
          </a:p>
          <a:p>
            <a:pPr algn="just" marL="604518" indent="-302259" lvl="1">
              <a:lnSpc>
                <a:spcPts val="3919"/>
              </a:lnSpc>
              <a:buFont typeface="Arial"/>
              <a:buChar char="•"/>
            </a:pPr>
            <a:r>
              <a:rPr lang="en-US" sz="2799">
                <a:solidFill>
                  <a:srgbClr val="3A4096"/>
                </a:solidFill>
                <a:latin typeface="DM Sans"/>
              </a:rPr>
              <a:t>Mã hợp đồng.</a:t>
            </a:r>
          </a:p>
          <a:p>
            <a:pPr algn="just" marL="604518" indent="-302259" lvl="1">
              <a:lnSpc>
                <a:spcPts val="3919"/>
              </a:lnSpc>
              <a:buFont typeface="Arial"/>
              <a:buChar char="•"/>
            </a:pPr>
            <a:r>
              <a:rPr lang="en-US" sz="2799">
                <a:solidFill>
                  <a:srgbClr val="3A4096"/>
                </a:solidFill>
                <a:latin typeface="DM Sans"/>
              </a:rPr>
              <a:t>Mã nhân viên.</a:t>
            </a:r>
          </a:p>
          <a:p>
            <a:pPr algn="just" marL="604518" indent="-302259" lvl="1">
              <a:lnSpc>
                <a:spcPts val="3919"/>
              </a:lnSpc>
              <a:buFont typeface="Arial"/>
              <a:buChar char="•"/>
            </a:pPr>
            <a:r>
              <a:rPr lang="en-US" sz="2799">
                <a:solidFill>
                  <a:srgbClr val="3A4096"/>
                </a:solidFill>
                <a:latin typeface="DM Sans"/>
              </a:rPr>
              <a:t>Mức lương.</a:t>
            </a:r>
          </a:p>
          <a:p>
            <a:pPr algn="just" marL="604518" indent="-302259" lvl="1">
              <a:lnSpc>
                <a:spcPts val="3919"/>
              </a:lnSpc>
              <a:buFont typeface="Arial"/>
              <a:buChar char="•"/>
            </a:pPr>
            <a:r>
              <a:rPr lang="en-US" sz="2799">
                <a:solidFill>
                  <a:srgbClr val="3A4096"/>
                </a:solidFill>
                <a:latin typeface="DM Sans"/>
              </a:rPr>
              <a:t>Ngày ký hợp đồng</a:t>
            </a:r>
          </a:p>
          <a:p>
            <a:pPr algn="just" marL="604518" indent="-302259" lvl="1">
              <a:lnSpc>
                <a:spcPts val="3919"/>
              </a:lnSpc>
              <a:buFont typeface="Arial"/>
              <a:buChar char="•"/>
            </a:pPr>
            <a:r>
              <a:rPr lang="en-US" sz="2799">
                <a:solidFill>
                  <a:srgbClr val="3A4096"/>
                </a:solidFill>
                <a:latin typeface="DM Sans"/>
              </a:rPr>
              <a:t>Ngày hết hạn </a:t>
            </a:r>
          </a:p>
          <a:p>
            <a:pPr algn="just" marL="604518" indent="-302259" lvl="1">
              <a:lnSpc>
                <a:spcPts val="3919"/>
              </a:lnSpc>
              <a:buFont typeface="Arial"/>
              <a:buChar char="•"/>
            </a:pPr>
            <a:r>
              <a:rPr lang="en-US" sz="2799">
                <a:solidFill>
                  <a:srgbClr val="3A4096"/>
                </a:solidFill>
                <a:latin typeface="DM Sans"/>
              </a:rPr>
              <a:t>Loại hợp đồng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sp>
        <p:nvSpPr>
          <p:cNvPr name="AutoShape 2" id="2"/>
          <p:cNvSpPr/>
          <p:nvPr/>
        </p:nvSpPr>
        <p:spPr>
          <a:xfrm rot="7186307">
            <a:off x="-3397378" y="-3864363"/>
            <a:ext cx="18822226" cy="15081846"/>
          </a:xfrm>
          <a:prstGeom prst="rect">
            <a:avLst/>
          </a:prstGeom>
          <a:solidFill>
            <a:srgbClr val="FFFFFF"/>
          </a:solidFill>
        </p:spPr>
      </p:sp>
      <p:sp>
        <p:nvSpPr>
          <p:cNvPr name="TextBox 3" id="3"/>
          <p:cNvSpPr txBox="true"/>
          <p:nvPr/>
        </p:nvSpPr>
        <p:spPr>
          <a:xfrm rot="0">
            <a:off x="841664" y="1969494"/>
            <a:ext cx="12096941" cy="447675"/>
          </a:xfrm>
          <a:prstGeom prst="rect">
            <a:avLst/>
          </a:prstGeom>
        </p:spPr>
        <p:txBody>
          <a:bodyPr anchor="t" rtlCol="false" tIns="0" lIns="0" bIns="0" rIns="0">
            <a:spAutoFit/>
          </a:bodyPr>
          <a:lstStyle/>
          <a:p>
            <a:pPr algn="just">
              <a:lnSpc>
                <a:spcPts val="3599"/>
              </a:lnSpc>
            </a:pPr>
            <a:r>
              <a:rPr lang="en-US" sz="2999">
                <a:solidFill>
                  <a:srgbClr val="213559"/>
                </a:solidFill>
                <a:latin typeface="DM Sans Bold"/>
              </a:rPr>
              <a:t>Tên Công ty: </a:t>
            </a:r>
            <a:r>
              <a:rPr lang="en-US" sz="2999">
                <a:solidFill>
                  <a:srgbClr val="213559"/>
                </a:solidFill>
                <a:latin typeface="DM Sans"/>
              </a:rPr>
              <a:t>CÔNG TY CỔ PHẦN TẬP ĐOÀN HOA SEN</a:t>
            </a:r>
          </a:p>
        </p:txBody>
      </p:sp>
      <p:sp>
        <p:nvSpPr>
          <p:cNvPr name="TextBox 4" id="4"/>
          <p:cNvSpPr txBox="true"/>
          <p:nvPr/>
        </p:nvSpPr>
        <p:spPr>
          <a:xfrm rot="0">
            <a:off x="841664" y="2548981"/>
            <a:ext cx="12096941" cy="447675"/>
          </a:xfrm>
          <a:prstGeom prst="rect">
            <a:avLst/>
          </a:prstGeom>
        </p:spPr>
        <p:txBody>
          <a:bodyPr anchor="t" rtlCol="false" tIns="0" lIns="0" bIns="0" rIns="0">
            <a:spAutoFit/>
          </a:bodyPr>
          <a:lstStyle/>
          <a:p>
            <a:pPr algn="just">
              <a:lnSpc>
                <a:spcPts val="3599"/>
              </a:lnSpc>
            </a:pPr>
            <a:r>
              <a:rPr lang="en-US" sz="2999">
                <a:solidFill>
                  <a:srgbClr val="213559"/>
                </a:solidFill>
                <a:latin typeface="DM Sans Bold"/>
              </a:rPr>
              <a:t>Tên tiếng Anh: </a:t>
            </a:r>
            <a:r>
              <a:rPr lang="en-US" sz="2999">
                <a:solidFill>
                  <a:srgbClr val="213559"/>
                </a:solidFill>
                <a:latin typeface="DM Sans"/>
              </a:rPr>
              <a:t>HOA SEN GROUP</a:t>
            </a:r>
          </a:p>
        </p:txBody>
      </p:sp>
      <p:sp>
        <p:nvSpPr>
          <p:cNvPr name="TextBox 5" id="5"/>
          <p:cNvSpPr txBox="true"/>
          <p:nvPr/>
        </p:nvSpPr>
        <p:spPr>
          <a:xfrm rot="0">
            <a:off x="841664" y="3130006"/>
            <a:ext cx="12096941" cy="447675"/>
          </a:xfrm>
          <a:prstGeom prst="rect">
            <a:avLst/>
          </a:prstGeom>
        </p:spPr>
        <p:txBody>
          <a:bodyPr anchor="t" rtlCol="false" tIns="0" lIns="0" bIns="0" rIns="0">
            <a:spAutoFit/>
          </a:bodyPr>
          <a:lstStyle/>
          <a:p>
            <a:pPr algn="just">
              <a:lnSpc>
                <a:spcPts val="3599"/>
              </a:lnSpc>
            </a:pPr>
            <a:r>
              <a:rPr lang="en-US" sz="2999">
                <a:solidFill>
                  <a:srgbClr val="213559"/>
                </a:solidFill>
                <a:latin typeface="DM Sans Bold"/>
              </a:rPr>
              <a:t>Tên viết tắt: </a:t>
            </a:r>
            <a:r>
              <a:rPr lang="en-US" sz="2999">
                <a:solidFill>
                  <a:srgbClr val="213559"/>
                </a:solidFill>
                <a:latin typeface="DM Sans"/>
              </a:rPr>
              <a:t>HSG</a:t>
            </a:r>
          </a:p>
        </p:txBody>
      </p:sp>
      <p:sp>
        <p:nvSpPr>
          <p:cNvPr name="TextBox 6" id="6"/>
          <p:cNvSpPr txBox="true"/>
          <p:nvPr/>
        </p:nvSpPr>
        <p:spPr>
          <a:xfrm rot="0">
            <a:off x="841664" y="8140156"/>
            <a:ext cx="12815206" cy="447675"/>
          </a:xfrm>
          <a:prstGeom prst="rect">
            <a:avLst/>
          </a:prstGeom>
        </p:spPr>
        <p:txBody>
          <a:bodyPr anchor="t" rtlCol="false" tIns="0" lIns="0" bIns="0" rIns="0">
            <a:spAutoFit/>
          </a:bodyPr>
          <a:lstStyle/>
          <a:p>
            <a:pPr algn="just">
              <a:lnSpc>
                <a:spcPts val="3599"/>
              </a:lnSpc>
            </a:pPr>
            <a:r>
              <a:rPr lang="en-US" sz="2999">
                <a:solidFill>
                  <a:srgbClr val="213559"/>
                </a:solidFill>
                <a:latin typeface="DM Sans Bold"/>
              </a:rPr>
              <a:t>Tên tổng giám đốc: </a:t>
            </a:r>
            <a:r>
              <a:rPr lang="en-US" sz="2999">
                <a:solidFill>
                  <a:srgbClr val="213559"/>
                </a:solidFill>
                <a:latin typeface="DM Sans"/>
              </a:rPr>
              <a:t>Trần Quốc Trí</a:t>
            </a:r>
          </a:p>
        </p:txBody>
      </p:sp>
      <p:sp>
        <p:nvSpPr>
          <p:cNvPr name="TextBox 7" id="7"/>
          <p:cNvSpPr txBox="true"/>
          <p:nvPr/>
        </p:nvSpPr>
        <p:spPr>
          <a:xfrm rot="0">
            <a:off x="841664" y="8721181"/>
            <a:ext cx="12815206" cy="447675"/>
          </a:xfrm>
          <a:prstGeom prst="rect">
            <a:avLst/>
          </a:prstGeom>
        </p:spPr>
        <p:txBody>
          <a:bodyPr anchor="t" rtlCol="false" tIns="0" lIns="0" bIns="0" rIns="0">
            <a:spAutoFit/>
          </a:bodyPr>
          <a:lstStyle/>
          <a:p>
            <a:pPr algn="just">
              <a:lnSpc>
                <a:spcPts val="3599"/>
              </a:lnSpc>
            </a:pPr>
            <a:r>
              <a:rPr lang="en-US" sz="2999">
                <a:solidFill>
                  <a:srgbClr val="213559"/>
                </a:solidFill>
                <a:latin typeface="DM Sans Bold"/>
              </a:rPr>
              <a:t>Kế toán trưởng: </a:t>
            </a:r>
            <a:r>
              <a:rPr lang="en-US" sz="2999">
                <a:solidFill>
                  <a:srgbClr val="213559"/>
                </a:solidFill>
                <a:latin typeface="DM Sans"/>
              </a:rPr>
              <a:t>Nguyễn Thị Ngọc Lan</a:t>
            </a:r>
          </a:p>
        </p:txBody>
      </p:sp>
      <p:sp>
        <p:nvSpPr>
          <p:cNvPr name="TextBox 8" id="8"/>
          <p:cNvSpPr txBox="true"/>
          <p:nvPr/>
        </p:nvSpPr>
        <p:spPr>
          <a:xfrm rot="0">
            <a:off x="841664" y="7559131"/>
            <a:ext cx="12815206" cy="447675"/>
          </a:xfrm>
          <a:prstGeom prst="rect">
            <a:avLst/>
          </a:prstGeom>
        </p:spPr>
        <p:txBody>
          <a:bodyPr anchor="t" rtlCol="false" tIns="0" lIns="0" bIns="0" rIns="0">
            <a:spAutoFit/>
          </a:bodyPr>
          <a:lstStyle/>
          <a:p>
            <a:pPr algn="just">
              <a:lnSpc>
                <a:spcPts val="3599"/>
              </a:lnSpc>
            </a:pPr>
            <a:r>
              <a:rPr lang="en-US" sz="2999">
                <a:solidFill>
                  <a:srgbClr val="213559"/>
                </a:solidFill>
                <a:latin typeface="DM Sans Bold"/>
              </a:rPr>
              <a:t>Chủ tịch HDQT: </a:t>
            </a:r>
            <a:r>
              <a:rPr lang="en-US" sz="2999">
                <a:solidFill>
                  <a:srgbClr val="213559"/>
                </a:solidFill>
                <a:latin typeface="DM Sans"/>
              </a:rPr>
              <a:t>Lê Phước Vũ</a:t>
            </a:r>
          </a:p>
        </p:txBody>
      </p:sp>
      <p:grpSp>
        <p:nvGrpSpPr>
          <p:cNvPr name="Group 9" id="9"/>
          <p:cNvGrpSpPr/>
          <p:nvPr/>
        </p:nvGrpSpPr>
        <p:grpSpPr>
          <a:xfrm rot="0">
            <a:off x="11489716" y="1969494"/>
            <a:ext cx="6553217" cy="7288806"/>
            <a:chOff x="0" y="0"/>
            <a:chExt cx="6350000" cy="7062778"/>
          </a:xfrm>
        </p:grpSpPr>
        <p:sp>
          <p:nvSpPr>
            <p:cNvPr name="Freeform 10" id="10"/>
            <p:cNvSpPr/>
            <p:nvPr/>
          </p:nvSpPr>
          <p:spPr>
            <a:xfrm flipH="false" flipV="false" rot="0">
              <a:off x="-68580" y="0"/>
              <a:ext cx="6417310" cy="7062777"/>
            </a:xfrm>
            <a:custGeom>
              <a:avLst/>
              <a:gdLst/>
              <a:ahLst/>
              <a:cxnLst/>
              <a:rect r="r" b="b" t="t" l="l"/>
              <a:pathLst>
                <a:path h="7062777" w="6417310">
                  <a:moveTo>
                    <a:pt x="1215390" y="480967"/>
                  </a:moveTo>
                  <a:lnTo>
                    <a:pt x="177800" y="2618766"/>
                  </a:lnTo>
                  <a:cubicBezTo>
                    <a:pt x="0" y="2984422"/>
                    <a:pt x="43180" y="3445664"/>
                    <a:pt x="283210" y="3756700"/>
                  </a:cubicBezTo>
                  <a:lnTo>
                    <a:pt x="2594610" y="6751742"/>
                  </a:lnTo>
                  <a:cubicBezTo>
                    <a:pt x="2747010" y="6950501"/>
                    <a:pt x="2962910" y="7062777"/>
                    <a:pt x="3187700" y="7062777"/>
                  </a:cubicBezTo>
                  <a:lnTo>
                    <a:pt x="5609590" y="7062777"/>
                  </a:lnTo>
                  <a:cubicBezTo>
                    <a:pt x="6055360" y="7062777"/>
                    <a:pt x="6417310" y="6630363"/>
                    <a:pt x="6417310" y="6097810"/>
                  </a:cubicBezTo>
                  <a:lnTo>
                    <a:pt x="6417310" y="2259179"/>
                  </a:lnTo>
                  <a:cubicBezTo>
                    <a:pt x="6417310" y="2060419"/>
                    <a:pt x="6366510" y="1866212"/>
                    <a:pt x="6269990" y="1703867"/>
                  </a:cubicBezTo>
                  <a:lnTo>
                    <a:pt x="5507990" y="409656"/>
                  </a:lnTo>
                  <a:cubicBezTo>
                    <a:pt x="5356860" y="153242"/>
                    <a:pt x="5110480" y="0"/>
                    <a:pt x="4847590" y="0"/>
                  </a:cubicBezTo>
                  <a:lnTo>
                    <a:pt x="1913890" y="0"/>
                  </a:lnTo>
                  <a:cubicBezTo>
                    <a:pt x="1625600" y="0"/>
                    <a:pt x="1358900" y="183587"/>
                    <a:pt x="1215390" y="480967"/>
                  </a:cubicBezTo>
                  <a:close/>
                </a:path>
              </a:pathLst>
            </a:custGeom>
            <a:blipFill>
              <a:blip r:embed="rId2"/>
              <a:stretch>
                <a:fillRect l="-8503" t="0" r="-56220" b="0"/>
              </a:stretch>
            </a:blipFill>
          </p:spPr>
        </p:sp>
      </p:grpSp>
      <p:sp>
        <p:nvSpPr>
          <p:cNvPr name="TextBox 11" id="11"/>
          <p:cNvSpPr txBox="true"/>
          <p:nvPr/>
        </p:nvSpPr>
        <p:spPr>
          <a:xfrm rot="0">
            <a:off x="841664" y="3711031"/>
            <a:ext cx="10185789" cy="1343025"/>
          </a:xfrm>
          <a:prstGeom prst="rect">
            <a:avLst/>
          </a:prstGeom>
        </p:spPr>
        <p:txBody>
          <a:bodyPr anchor="t" rtlCol="false" tIns="0" lIns="0" bIns="0" rIns="0">
            <a:spAutoFit/>
          </a:bodyPr>
          <a:lstStyle/>
          <a:p>
            <a:pPr algn="just">
              <a:lnSpc>
                <a:spcPts val="3599"/>
              </a:lnSpc>
            </a:pPr>
            <a:r>
              <a:rPr lang="en-US" sz="2999">
                <a:solidFill>
                  <a:srgbClr val="213559"/>
                </a:solidFill>
                <a:latin typeface="DM Sans Bold"/>
              </a:rPr>
              <a:t>Vốn Điều lệ: </a:t>
            </a:r>
            <a:r>
              <a:rPr lang="en-US" sz="2999">
                <a:solidFill>
                  <a:srgbClr val="213559"/>
                </a:solidFill>
                <a:latin typeface="DM Sans"/>
              </a:rPr>
              <a:t>6.159.823.090.000 (Sáu nghìn một trăm năm mươi chín tỷ tám trăm hai mươi ba triệu không trăm chín mươi nghìn đồng).</a:t>
            </a:r>
          </a:p>
        </p:txBody>
      </p:sp>
      <p:sp>
        <p:nvSpPr>
          <p:cNvPr name="TextBox 12" id="12"/>
          <p:cNvSpPr txBox="true"/>
          <p:nvPr/>
        </p:nvSpPr>
        <p:spPr>
          <a:xfrm rot="0">
            <a:off x="841664" y="9302206"/>
            <a:ext cx="12815206" cy="447675"/>
          </a:xfrm>
          <a:prstGeom prst="rect">
            <a:avLst/>
          </a:prstGeom>
        </p:spPr>
        <p:txBody>
          <a:bodyPr anchor="t" rtlCol="false" tIns="0" lIns="0" bIns="0" rIns="0">
            <a:spAutoFit/>
          </a:bodyPr>
          <a:lstStyle/>
          <a:p>
            <a:pPr algn="just">
              <a:lnSpc>
                <a:spcPts val="3599"/>
              </a:lnSpc>
            </a:pPr>
            <a:r>
              <a:rPr lang="en-US" sz="2999">
                <a:solidFill>
                  <a:srgbClr val="213559"/>
                </a:solidFill>
                <a:latin typeface="DM Sans Bold"/>
              </a:rPr>
              <a:t>Kỳ kế toán: </a:t>
            </a:r>
            <a:r>
              <a:rPr lang="en-US" sz="2999">
                <a:solidFill>
                  <a:srgbClr val="213559"/>
                </a:solidFill>
                <a:latin typeface="DM Sans"/>
              </a:rPr>
              <a:t>Theo quý, năm</a:t>
            </a:r>
          </a:p>
        </p:txBody>
      </p:sp>
      <p:sp>
        <p:nvSpPr>
          <p:cNvPr name="TextBox 13" id="13"/>
          <p:cNvSpPr txBox="true"/>
          <p:nvPr/>
        </p:nvSpPr>
        <p:spPr>
          <a:xfrm rot="0">
            <a:off x="841664" y="5187406"/>
            <a:ext cx="10568876" cy="2238375"/>
          </a:xfrm>
          <a:prstGeom prst="rect">
            <a:avLst/>
          </a:prstGeom>
        </p:spPr>
        <p:txBody>
          <a:bodyPr anchor="t" rtlCol="false" tIns="0" lIns="0" bIns="0" rIns="0">
            <a:spAutoFit/>
          </a:bodyPr>
          <a:lstStyle/>
          <a:p>
            <a:pPr algn="just">
              <a:lnSpc>
                <a:spcPts val="3599"/>
              </a:lnSpc>
            </a:pPr>
            <a:r>
              <a:rPr lang="en-US" sz="2999">
                <a:solidFill>
                  <a:srgbClr val="213559"/>
                </a:solidFill>
                <a:latin typeface="DM Sans Bold"/>
              </a:rPr>
              <a:t>Mặt hàng kinh doanh: </a:t>
            </a:r>
            <a:r>
              <a:rPr lang="en-US" sz="2999">
                <a:solidFill>
                  <a:srgbClr val="213559"/>
                </a:solidFill>
                <a:latin typeface="DM Sans"/>
              </a:rPr>
              <a:t>Sản xuất các sản phẩm về thép; Sản xuất tấm trần PVC; Sản xuất các loại vật liệu xây dựng; Mua bán vật liệu xây dựng, tư liệu sản xuất và hàng tiêu dùng; Dịch vụ cho thuê kho và vận tải hàng hóa; Xây dựng công nghiệp và dân dụng; Cho thuê máy móc, thiết bị và đồ dùng </a:t>
            </a:r>
          </a:p>
        </p:txBody>
      </p:sp>
      <p:sp>
        <p:nvSpPr>
          <p:cNvPr name="TextBox 14" id="14"/>
          <p:cNvSpPr txBox="true"/>
          <p:nvPr/>
        </p:nvSpPr>
        <p:spPr>
          <a:xfrm rot="0">
            <a:off x="3508561" y="766762"/>
            <a:ext cx="1125776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GIỚI THIỆU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57990" y="1028700"/>
            <a:ext cx="1862191" cy="308108"/>
          </a:xfrm>
          <a:custGeom>
            <a:avLst/>
            <a:gdLst/>
            <a:ahLst/>
            <a:cxnLst/>
            <a:rect r="r" b="b" t="t" l="l"/>
            <a:pathLst>
              <a:path h="308108" w="1862191">
                <a:moveTo>
                  <a:pt x="0" y="0"/>
                </a:moveTo>
                <a:lnTo>
                  <a:pt x="1862191" y="0"/>
                </a:lnTo>
                <a:lnTo>
                  <a:pt x="1862191" y="308108"/>
                </a:lnTo>
                <a:lnTo>
                  <a:pt x="0" y="308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71918" y="3025765"/>
            <a:ext cx="6694452" cy="6232535"/>
            <a:chOff x="0" y="0"/>
            <a:chExt cx="6350000" cy="5911850"/>
          </a:xfrm>
        </p:grpSpPr>
        <p:sp>
          <p:nvSpPr>
            <p:cNvPr name="Freeform 4" id="4"/>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stretch>
                <a:fillRect l="-19842" t="0" r="-19842" b="0"/>
              </a:stretch>
            </a:blipFill>
          </p:spPr>
        </p:sp>
      </p:grpSp>
      <p:sp>
        <p:nvSpPr>
          <p:cNvPr name="TextBox 5" id="5"/>
          <p:cNvSpPr txBox="true"/>
          <p:nvPr/>
        </p:nvSpPr>
        <p:spPr>
          <a:xfrm rot="0">
            <a:off x="3515118" y="504825"/>
            <a:ext cx="1125776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XÂY DỰNG CƠ SỞ DỮ LIỆU</a:t>
            </a:r>
          </a:p>
        </p:txBody>
      </p:sp>
      <p:sp>
        <p:nvSpPr>
          <p:cNvPr name="TextBox 6" id="6"/>
          <p:cNvSpPr txBox="true"/>
          <p:nvPr/>
        </p:nvSpPr>
        <p:spPr>
          <a:xfrm rot="0">
            <a:off x="791535" y="1917683"/>
            <a:ext cx="5136064" cy="34531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Lịch làm việc </a:t>
            </a:r>
          </a:p>
          <a:p>
            <a:pPr algn="just" marL="604518" indent="-302259" lvl="1">
              <a:lnSpc>
                <a:spcPts val="3919"/>
              </a:lnSpc>
              <a:buFont typeface="Arial"/>
              <a:buChar char="•"/>
            </a:pPr>
            <a:r>
              <a:rPr lang="en-US" sz="2799">
                <a:solidFill>
                  <a:srgbClr val="3A4096"/>
                </a:solidFill>
                <a:latin typeface="DM Sans"/>
              </a:rPr>
              <a:t>Mã lịch làm việc </a:t>
            </a:r>
          </a:p>
          <a:p>
            <a:pPr algn="just" marL="604518" indent="-302259" lvl="1">
              <a:lnSpc>
                <a:spcPts val="3919"/>
              </a:lnSpc>
              <a:buFont typeface="Arial"/>
              <a:buChar char="•"/>
            </a:pPr>
            <a:r>
              <a:rPr lang="en-US" sz="2799">
                <a:solidFill>
                  <a:srgbClr val="3A4096"/>
                </a:solidFill>
                <a:latin typeface="DM Sans"/>
              </a:rPr>
              <a:t>Mã nhân viên </a:t>
            </a:r>
          </a:p>
          <a:p>
            <a:pPr algn="just" marL="604518" indent="-302259" lvl="1">
              <a:lnSpc>
                <a:spcPts val="3919"/>
              </a:lnSpc>
              <a:buFont typeface="Arial"/>
              <a:buChar char="•"/>
            </a:pPr>
            <a:r>
              <a:rPr lang="en-US" sz="2799">
                <a:solidFill>
                  <a:srgbClr val="3A4096"/>
                </a:solidFill>
                <a:latin typeface="DM Sans"/>
              </a:rPr>
              <a:t>Ngày làm việc </a:t>
            </a:r>
          </a:p>
          <a:p>
            <a:pPr algn="just" marL="604518" indent="-302259" lvl="1">
              <a:lnSpc>
                <a:spcPts val="3919"/>
              </a:lnSpc>
              <a:buFont typeface="Arial"/>
              <a:buChar char="•"/>
            </a:pPr>
            <a:r>
              <a:rPr lang="en-US" sz="2799">
                <a:solidFill>
                  <a:srgbClr val="3A4096"/>
                </a:solidFill>
                <a:latin typeface="DM Sans"/>
              </a:rPr>
              <a:t>Thời gian bắt đầu làm </a:t>
            </a:r>
          </a:p>
          <a:p>
            <a:pPr algn="just" marL="604518" indent="-302259" lvl="1">
              <a:lnSpc>
                <a:spcPts val="3919"/>
              </a:lnSpc>
              <a:buFont typeface="Arial"/>
              <a:buChar char="•"/>
            </a:pPr>
            <a:r>
              <a:rPr lang="en-US" sz="2799">
                <a:solidFill>
                  <a:srgbClr val="3A4096"/>
                </a:solidFill>
                <a:latin typeface="DM Sans"/>
              </a:rPr>
              <a:t>Thời gian kết thúc làm việc</a:t>
            </a:r>
          </a:p>
          <a:p>
            <a:pPr algn="just">
              <a:lnSpc>
                <a:spcPts val="3919"/>
              </a:lnSpc>
            </a:pPr>
          </a:p>
        </p:txBody>
      </p:sp>
      <p:sp>
        <p:nvSpPr>
          <p:cNvPr name="TextBox 7" id="7"/>
          <p:cNvSpPr txBox="true"/>
          <p:nvPr/>
        </p:nvSpPr>
        <p:spPr>
          <a:xfrm rot="0">
            <a:off x="6186451" y="1917683"/>
            <a:ext cx="4519435" cy="40627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 Bảng Chấm công</a:t>
            </a:r>
          </a:p>
          <a:p>
            <a:pPr algn="just" marL="604518" indent="-302259" lvl="1">
              <a:lnSpc>
                <a:spcPts val="3919"/>
              </a:lnSpc>
              <a:buFont typeface="Arial"/>
              <a:buChar char="•"/>
            </a:pPr>
            <a:r>
              <a:rPr lang="en-US" sz="2799">
                <a:solidFill>
                  <a:srgbClr val="3A4096"/>
                </a:solidFill>
                <a:latin typeface="DM Sans"/>
              </a:rPr>
              <a:t>Mã chấm công</a:t>
            </a:r>
          </a:p>
          <a:p>
            <a:pPr algn="just" marL="604518" indent="-302259" lvl="1">
              <a:lnSpc>
                <a:spcPts val="3919"/>
              </a:lnSpc>
              <a:buFont typeface="Arial"/>
              <a:buChar char="•"/>
            </a:pPr>
            <a:r>
              <a:rPr lang="en-US" sz="2799">
                <a:solidFill>
                  <a:srgbClr val="3A4096"/>
                </a:solidFill>
                <a:latin typeface="DM Sans"/>
              </a:rPr>
              <a:t>Mã nhân viên</a:t>
            </a:r>
          </a:p>
          <a:p>
            <a:pPr algn="just" marL="604518" indent="-302259" lvl="1">
              <a:lnSpc>
                <a:spcPts val="3919"/>
              </a:lnSpc>
              <a:buFont typeface="Arial"/>
              <a:buChar char="•"/>
            </a:pPr>
            <a:r>
              <a:rPr lang="en-US" sz="2799">
                <a:solidFill>
                  <a:srgbClr val="3A4096"/>
                </a:solidFill>
                <a:latin typeface="DM Sans"/>
              </a:rPr>
              <a:t>Ngày chấm công</a:t>
            </a:r>
          </a:p>
          <a:p>
            <a:pPr algn="just" marL="604518" indent="-302259" lvl="1">
              <a:lnSpc>
                <a:spcPts val="3919"/>
              </a:lnSpc>
              <a:buFont typeface="Arial"/>
              <a:buChar char="•"/>
            </a:pPr>
            <a:r>
              <a:rPr lang="en-US" sz="2799">
                <a:solidFill>
                  <a:srgbClr val="3A4096"/>
                </a:solidFill>
                <a:latin typeface="DM Sans"/>
              </a:rPr>
              <a:t>Giờ vào làm</a:t>
            </a:r>
          </a:p>
          <a:p>
            <a:pPr algn="just" marL="604518" indent="-302259" lvl="1">
              <a:lnSpc>
                <a:spcPts val="3919"/>
              </a:lnSpc>
              <a:buFont typeface="Arial"/>
              <a:buChar char="•"/>
            </a:pPr>
            <a:r>
              <a:rPr lang="en-US" sz="2799">
                <a:solidFill>
                  <a:srgbClr val="3A4096"/>
                </a:solidFill>
                <a:latin typeface="DM Sans"/>
              </a:rPr>
              <a:t>Giờ kết thúc làm</a:t>
            </a:r>
          </a:p>
          <a:p>
            <a:pPr algn="just" marL="604518" indent="-302259" lvl="1">
              <a:lnSpc>
                <a:spcPts val="3919"/>
              </a:lnSpc>
              <a:buFont typeface="Arial"/>
              <a:buChar char="•"/>
            </a:pPr>
            <a:r>
              <a:rPr lang="en-US" sz="2799">
                <a:solidFill>
                  <a:srgbClr val="3A4096"/>
                </a:solidFill>
                <a:latin typeface="DM Sans"/>
              </a:rPr>
              <a:t>Trạng thái (đi làm/nghỉ phép/nghỉ không phép)</a:t>
            </a:r>
          </a:p>
        </p:txBody>
      </p:sp>
      <p:sp>
        <p:nvSpPr>
          <p:cNvPr name="TextBox 8" id="8"/>
          <p:cNvSpPr txBox="true"/>
          <p:nvPr/>
        </p:nvSpPr>
        <p:spPr>
          <a:xfrm rot="0">
            <a:off x="791535" y="5313663"/>
            <a:ext cx="4519435" cy="34531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Thông tin bảo hiểm </a:t>
            </a:r>
          </a:p>
          <a:p>
            <a:pPr algn="just" marL="604518" indent="-302259" lvl="1">
              <a:lnSpc>
                <a:spcPts val="3919"/>
              </a:lnSpc>
              <a:buFont typeface="Arial"/>
              <a:buChar char="•"/>
            </a:pPr>
            <a:r>
              <a:rPr lang="en-US" sz="2799">
                <a:solidFill>
                  <a:srgbClr val="3A4096"/>
                </a:solidFill>
                <a:latin typeface="DM Sans"/>
              </a:rPr>
              <a:t>Mã bảo hiểm </a:t>
            </a:r>
          </a:p>
          <a:p>
            <a:pPr algn="just" marL="604518" indent="-302259" lvl="1">
              <a:lnSpc>
                <a:spcPts val="3919"/>
              </a:lnSpc>
              <a:buFont typeface="Arial"/>
              <a:buChar char="•"/>
            </a:pPr>
            <a:r>
              <a:rPr lang="en-US" sz="2799">
                <a:solidFill>
                  <a:srgbClr val="3A4096"/>
                </a:solidFill>
                <a:latin typeface="DM Sans"/>
              </a:rPr>
              <a:t>Mã nhân viên </a:t>
            </a:r>
          </a:p>
          <a:p>
            <a:pPr algn="just" marL="604518" indent="-302259" lvl="1">
              <a:lnSpc>
                <a:spcPts val="3919"/>
              </a:lnSpc>
              <a:buFont typeface="Arial"/>
              <a:buChar char="•"/>
            </a:pPr>
            <a:r>
              <a:rPr lang="en-US" sz="2799">
                <a:solidFill>
                  <a:srgbClr val="3A4096"/>
                </a:solidFill>
                <a:latin typeface="DM Sans"/>
              </a:rPr>
              <a:t>Loại bảo hiểm </a:t>
            </a:r>
          </a:p>
          <a:p>
            <a:pPr algn="just" marL="604518" indent="-302259" lvl="1">
              <a:lnSpc>
                <a:spcPts val="3919"/>
              </a:lnSpc>
              <a:buFont typeface="Arial"/>
              <a:buChar char="•"/>
            </a:pPr>
            <a:r>
              <a:rPr lang="en-US" sz="2799">
                <a:solidFill>
                  <a:srgbClr val="3A4096"/>
                </a:solidFill>
                <a:latin typeface="DM Sans"/>
              </a:rPr>
              <a:t>Số hợp đồng </a:t>
            </a:r>
          </a:p>
          <a:p>
            <a:pPr algn="just" marL="604518" indent="-302259" lvl="1">
              <a:lnSpc>
                <a:spcPts val="3919"/>
              </a:lnSpc>
              <a:buFont typeface="Arial"/>
              <a:buChar char="•"/>
            </a:pPr>
            <a:r>
              <a:rPr lang="en-US" sz="2799">
                <a:solidFill>
                  <a:srgbClr val="3A4096"/>
                </a:solidFill>
                <a:latin typeface="DM Sans"/>
              </a:rPr>
              <a:t>Ngày bắt đầu </a:t>
            </a:r>
          </a:p>
          <a:p>
            <a:pPr algn="just" marL="604518" indent="-302259" lvl="1">
              <a:lnSpc>
                <a:spcPts val="3919"/>
              </a:lnSpc>
              <a:buFont typeface="Arial"/>
              <a:buChar char="•"/>
            </a:pPr>
            <a:r>
              <a:rPr lang="en-US" sz="2799">
                <a:solidFill>
                  <a:srgbClr val="3A4096"/>
                </a:solidFill>
                <a:latin typeface="DM Sans"/>
              </a:rPr>
              <a:t>Ngày kết thúc</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741752" y="-203728"/>
            <a:ext cx="9841830" cy="10694456"/>
            <a:chOff x="0" y="0"/>
            <a:chExt cx="9466625" cy="10286746"/>
          </a:xfrm>
        </p:grpSpPr>
        <p:sp>
          <p:nvSpPr>
            <p:cNvPr name="Freeform 5" id="5"/>
            <p:cNvSpPr/>
            <p:nvPr/>
          </p:nvSpPr>
          <p:spPr>
            <a:xfrm flipH="false" flipV="false" rot="0">
              <a:off x="-2794" y="-127"/>
              <a:ext cx="9469418" cy="10286873"/>
            </a:xfrm>
            <a:custGeom>
              <a:avLst/>
              <a:gdLst/>
              <a:ahLst/>
              <a:cxnLst/>
              <a:rect r="r" b="b" t="t" l="l"/>
              <a:pathLst>
                <a:path h="10286873" w="9469418">
                  <a:moveTo>
                    <a:pt x="9469418" y="10251440"/>
                  </a:moveTo>
                  <a:cubicBezTo>
                    <a:pt x="9469418" y="10284587"/>
                    <a:pt x="9457680" y="10286873"/>
                    <a:pt x="9427076" y="10286873"/>
                  </a:cubicBezTo>
                  <a:cubicBezTo>
                    <a:pt x="6286068" y="10286238"/>
                    <a:pt x="3145200" y="10286238"/>
                    <a:pt x="4192" y="10286238"/>
                  </a:cubicBezTo>
                  <a:cubicBezTo>
                    <a:pt x="0" y="10272395"/>
                    <a:pt x="6707" y="10259822"/>
                    <a:pt x="9921" y="10246995"/>
                  </a:cubicBezTo>
                  <a:cubicBezTo>
                    <a:pt x="147987" y="9685401"/>
                    <a:pt x="286193" y="9123934"/>
                    <a:pt x="424679" y="8562467"/>
                  </a:cubicBezTo>
                  <a:cubicBezTo>
                    <a:pt x="622136" y="7761986"/>
                    <a:pt x="820012" y="6961632"/>
                    <a:pt x="1017330" y="6161151"/>
                  </a:cubicBezTo>
                  <a:cubicBezTo>
                    <a:pt x="1261042" y="5172583"/>
                    <a:pt x="1504195" y="4184015"/>
                    <a:pt x="1747768" y="3195574"/>
                  </a:cubicBezTo>
                  <a:cubicBezTo>
                    <a:pt x="1995253" y="2191385"/>
                    <a:pt x="2242878" y="1187323"/>
                    <a:pt x="2491062" y="183261"/>
                  </a:cubicBezTo>
                  <a:cubicBezTo>
                    <a:pt x="2506154" y="122174"/>
                    <a:pt x="2515796" y="59690"/>
                    <a:pt x="2540251" y="635"/>
                  </a:cubicBezTo>
                  <a:cubicBezTo>
                    <a:pt x="4835953" y="635"/>
                    <a:pt x="7131655" y="635"/>
                    <a:pt x="9427356" y="0"/>
                  </a:cubicBezTo>
                  <a:cubicBezTo>
                    <a:pt x="9458519" y="0"/>
                    <a:pt x="9469139" y="3429"/>
                    <a:pt x="9469139" y="35814"/>
                  </a:cubicBezTo>
                  <a:cubicBezTo>
                    <a:pt x="9468301" y="3441065"/>
                    <a:pt x="9468301" y="6846316"/>
                    <a:pt x="9469418" y="10251440"/>
                  </a:cubicBezTo>
                  <a:close/>
                </a:path>
              </a:pathLst>
            </a:custGeom>
            <a:blipFill>
              <a:blip r:embed="rId4"/>
              <a:stretch>
                <a:fillRect l="-34503" t="-1" r="-39365" b="-1"/>
              </a:stretch>
            </a:blipFill>
          </p:spPr>
        </p:sp>
      </p:grpSp>
      <p:sp>
        <p:nvSpPr>
          <p:cNvPr name="Freeform 6" id="6"/>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597188" y="504825"/>
            <a:ext cx="8721525" cy="1047750"/>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CÁC CHỨC NĂNG CỦA QUY TRÌNH QUẢN LÝ DỰ ÁN</a:t>
            </a:r>
          </a:p>
        </p:txBody>
      </p:sp>
      <p:sp>
        <p:nvSpPr>
          <p:cNvPr name="TextBox 8" id="8"/>
          <p:cNvSpPr txBox="true"/>
          <p:nvPr/>
        </p:nvSpPr>
        <p:spPr>
          <a:xfrm rot="0">
            <a:off x="1597188" y="1961036"/>
            <a:ext cx="8721525" cy="547371"/>
          </a:xfrm>
          <a:prstGeom prst="rect">
            <a:avLst/>
          </a:prstGeom>
        </p:spPr>
        <p:txBody>
          <a:bodyPr anchor="t" rtlCol="false" tIns="0" lIns="0" bIns="0" rIns="0">
            <a:spAutoFit/>
          </a:bodyPr>
          <a:lstStyle/>
          <a:p>
            <a:pPr marL="0" indent="0" lvl="0">
              <a:lnSpc>
                <a:spcPts val="4479"/>
              </a:lnSpc>
              <a:spcBef>
                <a:spcPct val="0"/>
              </a:spcBef>
            </a:pPr>
            <a:r>
              <a:rPr lang="en-US" sz="3199">
                <a:solidFill>
                  <a:srgbClr val="3A4096"/>
                </a:solidFill>
                <a:latin typeface="DM Sans"/>
              </a:rPr>
              <a:t>Tích hợp và quản lý dữ liệu nhân sự</a:t>
            </a:r>
          </a:p>
        </p:txBody>
      </p:sp>
      <p:sp>
        <p:nvSpPr>
          <p:cNvPr name="TextBox 9" id="9"/>
          <p:cNvSpPr txBox="true"/>
          <p:nvPr/>
        </p:nvSpPr>
        <p:spPr>
          <a:xfrm rot="0">
            <a:off x="1597188" y="2622007"/>
            <a:ext cx="8721525" cy="547371"/>
          </a:xfrm>
          <a:prstGeom prst="rect">
            <a:avLst/>
          </a:prstGeom>
        </p:spPr>
        <p:txBody>
          <a:bodyPr anchor="t" rtlCol="false" tIns="0" lIns="0" bIns="0" rIns="0">
            <a:spAutoFit/>
          </a:bodyPr>
          <a:lstStyle/>
          <a:p>
            <a:pPr marL="0" indent="0" lvl="0">
              <a:lnSpc>
                <a:spcPts val="4479"/>
              </a:lnSpc>
              <a:spcBef>
                <a:spcPct val="0"/>
              </a:spcBef>
            </a:pPr>
            <a:r>
              <a:rPr lang="en-US" sz="3199">
                <a:solidFill>
                  <a:srgbClr val="3A4096"/>
                </a:solidFill>
                <a:latin typeface="DM Sans"/>
              </a:rPr>
              <a:t>Quản lý tuyển dụng và Onboarding</a:t>
            </a:r>
          </a:p>
        </p:txBody>
      </p:sp>
      <p:sp>
        <p:nvSpPr>
          <p:cNvPr name="TextBox 10" id="10"/>
          <p:cNvSpPr txBox="true"/>
          <p:nvPr/>
        </p:nvSpPr>
        <p:spPr>
          <a:xfrm rot="0">
            <a:off x="1597188" y="3283678"/>
            <a:ext cx="8721525" cy="547371"/>
          </a:xfrm>
          <a:prstGeom prst="rect">
            <a:avLst/>
          </a:prstGeom>
        </p:spPr>
        <p:txBody>
          <a:bodyPr anchor="t" rtlCol="false" tIns="0" lIns="0" bIns="0" rIns="0">
            <a:spAutoFit/>
          </a:bodyPr>
          <a:lstStyle/>
          <a:p>
            <a:pPr marL="0" indent="0" lvl="0">
              <a:lnSpc>
                <a:spcPts val="4479"/>
              </a:lnSpc>
              <a:spcBef>
                <a:spcPct val="0"/>
              </a:spcBef>
            </a:pPr>
            <a:r>
              <a:rPr lang="en-US" sz="3199">
                <a:solidFill>
                  <a:srgbClr val="3A4096"/>
                </a:solidFill>
                <a:latin typeface="DM Sans"/>
              </a:rPr>
              <a:t>Quản lý thời gian và chấm công</a:t>
            </a:r>
          </a:p>
        </p:txBody>
      </p:sp>
      <p:sp>
        <p:nvSpPr>
          <p:cNvPr name="TextBox 11" id="11"/>
          <p:cNvSpPr txBox="true"/>
          <p:nvPr/>
        </p:nvSpPr>
        <p:spPr>
          <a:xfrm rot="0">
            <a:off x="1597188" y="3945348"/>
            <a:ext cx="8721525" cy="547371"/>
          </a:xfrm>
          <a:prstGeom prst="rect">
            <a:avLst/>
          </a:prstGeom>
        </p:spPr>
        <p:txBody>
          <a:bodyPr anchor="t" rtlCol="false" tIns="0" lIns="0" bIns="0" rIns="0">
            <a:spAutoFit/>
          </a:bodyPr>
          <a:lstStyle/>
          <a:p>
            <a:pPr marL="0" indent="0" lvl="0">
              <a:lnSpc>
                <a:spcPts val="4479"/>
              </a:lnSpc>
              <a:spcBef>
                <a:spcPct val="0"/>
              </a:spcBef>
            </a:pPr>
            <a:r>
              <a:rPr lang="en-US" sz="3199">
                <a:solidFill>
                  <a:srgbClr val="3A4096"/>
                </a:solidFill>
                <a:latin typeface="DM Sans"/>
              </a:rPr>
              <a:t>Tính lương và quản lý phúc lợi</a:t>
            </a:r>
          </a:p>
        </p:txBody>
      </p:sp>
      <p:sp>
        <p:nvSpPr>
          <p:cNvPr name="TextBox 12" id="12"/>
          <p:cNvSpPr txBox="true"/>
          <p:nvPr/>
        </p:nvSpPr>
        <p:spPr>
          <a:xfrm rot="0">
            <a:off x="1597188" y="4607019"/>
            <a:ext cx="8721525" cy="547371"/>
          </a:xfrm>
          <a:prstGeom prst="rect">
            <a:avLst/>
          </a:prstGeom>
        </p:spPr>
        <p:txBody>
          <a:bodyPr anchor="t" rtlCol="false" tIns="0" lIns="0" bIns="0" rIns="0">
            <a:spAutoFit/>
          </a:bodyPr>
          <a:lstStyle/>
          <a:p>
            <a:pPr marL="0" indent="0" lvl="0">
              <a:lnSpc>
                <a:spcPts val="4479"/>
              </a:lnSpc>
              <a:spcBef>
                <a:spcPct val="0"/>
              </a:spcBef>
            </a:pPr>
            <a:r>
              <a:rPr lang="en-US" sz="3199">
                <a:solidFill>
                  <a:srgbClr val="3A4096"/>
                </a:solidFill>
                <a:latin typeface="DM Sans"/>
              </a:rPr>
              <a:t>Đánh giá hiệu suất và phát triển nhân sự</a:t>
            </a:r>
          </a:p>
        </p:txBody>
      </p:sp>
      <p:sp>
        <p:nvSpPr>
          <p:cNvPr name="TextBox 13" id="13"/>
          <p:cNvSpPr txBox="true"/>
          <p:nvPr/>
        </p:nvSpPr>
        <p:spPr>
          <a:xfrm rot="0">
            <a:off x="1597188" y="5268689"/>
            <a:ext cx="8721525" cy="547371"/>
          </a:xfrm>
          <a:prstGeom prst="rect">
            <a:avLst/>
          </a:prstGeom>
        </p:spPr>
        <p:txBody>
          <a:bodyPr anchor="t" rtlCol="false" tIns="0" lIns="0" bIns="0" rIns="0">
            <a:spAutoFit/>
          </a:bodyPr>
          <a:lstStyle/>
          <a:p>
            <a:pPr marL="0" indent="0" lvl="0">
              <a:lnSpc>
                <a:spcPts val="4479"/>
              </a:lnSpc>
              <a:spcBef>
                <a:spcPct val="0"/>
              </a:spcBef>
            </a:pPr>
            <a:r>
              <a:rPr lang="en-US" sz="3199">
                <a:solidFill>
                  <a:srgbClr val="3A4096"/>
                </a:solidFill>
                <a:latin typeface="DM Sans"/>
              </a:rPr>
              <a:t>Báo cáo và phân tích nhân sự</a:t>
            </a:r>
          </a:p>
        </p:txBody>
      </p:sp>
      <p:sp>
        <p:nvSpPr>
          <p:cNvPr name="TextBox 14" id="14"/>
          <p:cNvSpPr txBox="true"/>
          <p:nvPr/>
        </p:nvSpPr>
        <p:spPr>
          <a:xfrm rot="0">
            <a:off x="1597188" y="5930360"/>
            <a:ext cx="8721525" cy="547371"/>
          </a:xfrm>
          <a:prstGeom prst="rect">
            <a:avLst/>
          </a:prstGeom>
        </p:spPr>
        <p:txBody>
          <a:bodyPr anchor="t" rtlCol="false" tIns="0" lIns="0" bIns="0" rIns="0">
            <a:spAutoFit/>
          </a:bodyPr>
          <a:lstStyle/>
          <a:p>
            <a:pPr marL="0" indent="0" lvl="0">
              <a:lnSpc>
                <a:spcPts val="4479"/>
              </a:lnSpc>
              <a:spcBef>
                <a:spcPct val="0"/>
              </a:spcBef>
            </a:pPr>
            <a:r>
              <a:rPr lang="en-US" sz="3199">
                <a:solidFill>
                  <a:srgbClr val="3A4096"/>
                </a:solidFill>
                <a:latin typeface="DM Sans"/>
              </a:rPr>
              <a:t>Quản lý mối quan hệ nhân viên</a:t>
            </a:r>
          </a:p>
        </p:txBody>
      </p:sp>
      <p:sp>
        <p:nvSpPr>
          <p:cNvPr name="TextBox 15" id="15"/>
          <p:cNvSpPr txBox="true"/>
          <p:nvPr/>
        </p:nvSpPr>
        <p:spPr>
          <a:xfrm rot="0">
            <a:off x="1597188" y="6592030"/>
            <a:ext cx="8721525" cy="547371"/>
          </a:xfrm>
          <a:prstGeom prst="rect">
            <a:avLst/>
          </a:prstGeom>
        </p:spPr>
        <p:txBody>
          <a:bodyPr anchor="t" rtlCol="false" tIns="0" lIns="0" bIns="0" rIns="0">
            <a:spAutoFit/>
          </a:bodyPr>
          <a:lstStyle/>
          <a:p>
            <a:pPr marL="0" indent="0" lvl="0">
              <a:lnSpc>
                <a:spcPts val="4479"/>
              </a:lnSpc>
              <a:spcBef>
                <a:spcPct val="0"/>
              </a:spcBef>
            </a:pPr>
            <a:r>
              <a:rPr lang="en-US" sz="3199">
                <a:solidFill>
                  <a:srgbClr val="3A4096"/>
                </a:solidFill>
                <a:latin typeface="DM Sans"/>
              </a:rPr>
              <a:t>Quản lý thông tin và truyền thông nội bộ</a:t>
            </a:r>
          </a:p>
        </p:txBody>
      </p:sp>
      <p:sp>
        <p:nvSpPr>
          <p:cNvPr name="TextBox 16" id="16"/>
          <p:cNvSpPr txBox="true"/>
          <p:nvPr/>
        </p:nvSpPr>
        <p:spPr>
          <a:xfrm rot="0">
            <a:off x="1597188" y="7253701"/>
            <a:ext cx="8721525" cy="547371"/>
          </a:xfrm>
          <a:prstGeom prst="rect">
            <a:avLst/>
          </a:prstGeom>
        </p:spPr>
        <p:txBody>
          <a:bodyPr anchor="t" rtlCol="false" tIns="0" lIns="0" bIns="0" rIns="0">
            <a:spAutoFit/>
          </a:bodyPr>
          <a:lstStyle/>
          <a:p>
            <a:pPr marL="0" indent="0" lvl="0">
              <a:lnSpc>
                <a:spcPts val="4479"/>
              </a:lnSpc>
              <a:spcBef>
                <a:spcPct val="0"/>
              </a:spcBef>
            </a:pPr>
            <a:r>
              <a:rPr lang="en-US" sz="3199">
                <a:solidFill>
                  <a:srgbClr val="3A4096"/>
                </a:solidFill>
                <a:latin typeface="DM Sans"/>
              </a:rPr>
              <a:t>Quản lý hiệu quả công việc từ xa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1423086"/>
            <a:ext cx="14630400" cy="8229600"/>
          </a:xfrm>
          <a:prstGeom prst="rect">
            <a:avLst/>
          </a:prstGeom>
        </p:spPr>
      </p:pic>
      <p:sp>
        <p:nvSpPr>
          <p:cNvPr name="TextBox 3" id="3"/>
          <p:cNvSpPr txBox="true"/>
          <p:nvPr/>
        </p:nvSpPr>
        <p:spPr>
          <a:xfrm rot="0">
            <a:off x="3515118" y="504825"/>
            <a:ext cx="11727872"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 HIỆN THỰC QUY TRÌNH TRÊN ODOO</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673945"/>
            <a:ext cx="17259300" cy="8939111"/>
            <a:chOff x="0" y="0"/>
            <a:chExt cx="4545659" cy="2354334"/>
          </a:xfrm>
        </p:grpSpPr>
        <p:sp>
          <p:nvSpPr>
            <p:cNvPr name="Freeform 3" id="3"/>
            <p:cNvSpPr/>
            <p:nvPr/>
          </p:nvSpPr>
          <p:spPr>
            <a:xfrm flipH="false" flipV="false" rot="0">
              <a:off x="0" y="0"/>
              <a:ext cx="4545659" cy="2354334"/>
            </a:xfrm>
            <a:custGeom>
              <a:avLst/>
              <a:gdLst/>
              <a:ahLst/>
              <a:cxnLst/>
              <a:rect r="r" b="b" t="t" l="l"/>
              <a:pathLst>
                <a:path h="2354334" w="4545659">
                  <a:moveTo>
                    <a:pt x="8523" y="0"/>
                  </a:moveTo>
                  <a:lnTo>
                    <a:pt x="4537137" y="0"/>
                  </a:lnTo>
                  <a:cubicBezTo>
                    <a:pt x="4541844" y="0"/>
                    <a:pt x="4545659" y="3816"/>
                    <a:pt x="4545659" y="8523"/>
                  </a:cubicBezTo>
                  <a:lnTo>
                    <a:pt x="4545659" y="2345811"/>
                  </a:lnTo>
                  <a:cubicBezTo>
                    <a:pt x="4545659" y="2348071"/>
                    <a:pt x="4544761" y="2350239"/>
                    <a:pt x="4543163" y="2351837"/>
                  </a:cubicBezTo>
                  <a:cubicBezTo>
                    <a:pt x="4541565" y="2353436"/>
                    <a:pt x="4539397" y="2354334"/>
                    <a:pt x="4537137" y="2354334"/>
                  </a:cubicBezTo>
                  <a:lnTo>
                    <a:pt x="8523" y="2354334"/>
                  </a:lnTo>
                  <a:cubicBezTo>
                    <a:pt x="3816" y="2354334"/>
                    <a:pt x="0" y="2350518"/>
                    <a:pt x="0" y="2345811"/>
                  </a:cubicBezTo>
                  <a:lnTo>
                    <a:pt x="0" y="8523"/>
                  </a:lnTo>
                  <a:cubicBezTo>
                    <a:pt x="0" y="3816"/>
                    <a:pt x="3816" y="0"/>
                    <a:pt x="8523" y="0"/>
                  </a:cubicBezTo>
                  <a:close/>
                </a:path>
              </a:pathLst>
            </a:custGeom>
            <a:solidFill>
              <a:srgbClr val="000000">
                <a:alpha val="0"/>
              </a:srgbClr>
            </a:solidFill>
            <a:ln w="28575" cap="sq">
              <a:solidFill>
                <a:srgbClr val="263F6B"/>
              </a:solidFill>
              <a:prstDash val="solid"/>
              <a:miter/>
            </a:ln>
          </p:spPr>
        </p:sp>
        <p:sp>
          <p:nvSpPr>
            <p:cNvPr name="TextBox 4" id="4"/>
            <p:cNvSpPr txBox="true"/>
            <p:nvPr/>
          </p:nvSpPr>
          <p:spPr>
            <a:xfrm>
              <a:off x="0" y="-28575"/>
              <a:ext cx="4545659" cy="2382909"/>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753329" y="1379968"/>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AutoShape 15" id="15"/>
          <p:cNvSpPr/>
          <p:nvPr/>
        </p:nvSpPr>
        <p:spPr>
          <a:xfrm>
            <a:off x="1247028" y="1965559"/>
            <a:ext cx="15822467" cy="0"/>
          </a:xfrm>
          <a:prstGeom prst="line">
            <a:avLst/>
          </a:prstGeom>
          <a:ln cap="flat" w="28575">
            <a:solidFill>
              <a:srgbClr val="084C6E"/>
            </a:solidFill>
            <a:prstDash val="solid"/>
            <a:headEnd type="none" len="sm" w="sm"/>
            <a:tailEnd type="none" len="sm" w="sm"/>
          </a:ln>
        </p:spPr>
      </p:sp>
      <p:sp>
        <p:nvSpPr>
          <p:cNvPr name="Freeform 16" id="16"/>
          <p:cNvSpPr/>
          <p:nvPr/>
        </p:nvSpPr>
        <p:spPr>
          <a:xfrm flipH="false" flipV="false" rot="0">
            <a:off x="16349806" y="1225269"/>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2977361" y="4371975"/>
            <a:ext cx="12333279" cy="1886146"/>
            <a:chOff x="0" y="0"/>
            <a:chExt cx="3248271" cy="496763"/>
          </a:xfrm>
        </p:grpSpPr>
        <p:sp>
          <p:nvSpPr>
            <p:cNvPr name="Freeform 18" id="18"/>
            <p:cNvSpPr/>
            <p:nvPr/>
          </p:nvSpPr>
          <p:spPr>
            <a:xfrm flipH="false" flipV="false" rot="0">
              <a:off x="0" y="0"/>
              <a:ext cx="3248271" cy="496763"/>
            </a:xfrm>
            <a:custGeom>
              <a:avLst/>
              <a:gdLst/>
              <a:ahLst/>
              <a:cxnLst/>
              <a:rect r="r" b="b" t="t" l="l"/>
              <a:pathLst>
                <a:path h="496763" w="3248271">
                  <a:moveTo>
                    <a:pt x="3045071" y="0"/>
                  </a:moveTo>
                  <a:cubicBezTo>
                    <a:pt x="3157295" y="0"/>
                    <a:pt x="3248271" y="111204"/>
                    <a:pt x="3248271" y="248381"/>
                  </a:cubicBezTo>
                  <a:cubicBezTo>
                    <a:pt x="3248271" y="385559"/>
                    <a:pt x="3157295" y="496763"/>
                    <a:pt x="3045071" y="496763"/>
                  </a:cubicBezTo>
                  <a:lnTo>
                    <a:pt x="203200" y="496763"/>
                  </a:lnTo>
                  <a:cubicBezTo>
                    <a:pt x="90976" y="496763"/>
                    <a:pt x="0" y="385559"/>
                    <a:pt x="0" y="248381"/>
                  </a:cubicBezTo>
                  <a:cubicBezTo>
                    <a:pt x="0" y="111204"/>
                    <a:pt x="90976" y="0"/>
                    <a:pt x="203200" y="0"/>
                  </a:cubicBezTo>
                  <a:close/>
                </a:path>
              </a:pathLst>
            </a:custGeom>
            <a:solidFill>
              <a:srgbClr val="213559"/>
            </a:solidFill>
          </p:spPr>
        </p:sp>
        <p:sp>
          <p:nvSpPr>
            <p:cNvPr name="TextBox 19" id="19"/>
            <p:cNvSpPr txBox="true"/>
            <p:nvPr/>
          </p:nvSpPr>
          <p:spPr>
            <a:xfrm>
              <a:off x="0" y="-76200"/>
              <a:ext cx="3248271" cy="572963"/>
            </a:xfrm>
            <a:prstGeom prst="rect">
              <a:avLst/>
            </a:prstGeom>
          </p:spPr>
          <p:txBody>
            <a:bodyPr anchor="ctr" rtlCol="false" tIns="50800" lIns="50800" bIns="50800" rIns="50800"/>
            <a:lstStyle/>
            <a:p>
              <a:pPr algn="ctr">
                <a:lnSpc>
                  <a:spcPts val="5599"/>
                </a:lnSpc>
              </a:pPr>
              <a:r>
                <a:rPr lang="en-US" sz="3999">
                  <a:solidFill>
                    <a:srgbClr val="FFFFFF"/>
                  </a:solidFill>
                  <a:latin typeface="Muli Bold"/>
                </a:rPr>
                <a:t>QUY TRÌNH QUẢN LÝ QUAN HỆ KHÁCH HÀNG</a:t>
              </a:r>
            </a:p>
          </p:txBody>
        </p:sp>
      </p:grpSp>
      <p:sp>
        <p:nvSpPr>
          <p:cNvPr name="AutoShape 20" id="20"/>
          <p:cNvSpPr/>
          <p:nvPr/>
        </p:nvSpPr>
        <p:spPr>
          <a:xfrm>
            <a:off x="4287897" y="5856084"/>
            <a:ext cx="9712206" cy="0"/>
          </a:xfrm>
          <a:prstGeom prst="line">
            <a:avLst/>
          </a:prstGeom>
          <a:ln cap="flat" w="38100">
            <a:solidFill>
              <a:srgbClr val="FFFFFF"/>
            </a:solidFill>
            <a:prstDash val="solid"/>
            <a:headEnd type="none" len="sm" w="sm"/>
            <a:tailEnd type="none" len="sm" w="sm"/>
          </a:ln>
        </p:spPr>
      </p:sp>
      <p:sp>
        <p:nvSpPr>
          <p:cNvPr name="Freeform 21" id="21"/>
          <p:cNvSpPr/>
          <p:nvPr/>
        </p:nvSpPr>
        <p:spPr>
          <a:xfrm flipH="false" flipV="false" rot="0">
            <a:off x="15012095" y="755565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247028" y="1322818"/>
            <a:ext cx="1793237" cy="514350"/>
          </a:xfrm>
          <a:prstGeom prst="rect">
            <a:avLst/>
          </a:prstGeom>
        </p:spPr>
        <p:txBody>
          <a:bodyPr anchor="t" rtlCol="false" tIns="0" lIns="0" bIns="0" rIns="0">
            <a:spAutoFit/>
          </a:bodyPr>
          <a:lstStyle/>
          <a:p>
            <a:pPr algn="just">
              <a:lnSpc>
                <a:spcPts val="4200"/>
              </a:lnSpc>
            </a:pPr>
            <a:r>
              <a:rPr lang="en-US" sz="3000">
                <a:solidFill>
                  <a:srgbClr val="203850"/>
                </a:solidFill>
                <a:latin typeface="Muli"/>
              </a:rPr>
              <a:t>NHÓM 6</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1174861" y="-8399340"/>
            <a:ext cx="11774709" cy="10962254"/>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B8EAF6">
                <a:alpha val="7843"/>
              </a:srgbClr>
            </a:solidFill>
            <a:ln w="12700">
              <a:solidFill>
                <a:srgbClr val="000000"/>
              </a:solidFill>
            </a:ln>
          </p:spPr>
        </p:sp>
      </p:grpSp>
      <p:sp>
        <p:nvSpPr>
          <p:cNvPr name="TextBox 4" id="4"/>
          <p:cNvSpPr txBox="true"/>
          <p:nvPr/>
        </p:nvSpPr>
        <p:spPr>
          <a:xfrm rot="0">
            <a:off x="3326183" y="766762"/>
            <a:ext cx="11635635"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MÔ TẢ QUY TRÌNH BÁN HÀNG - THU TIỀN</a:t>
            </a:r>
          </a:p>
        </p:txBody>
      </p:sp>
      <p:sp>
        <p:nvSpPr>
          <p:cNvPr name="TextBox 5" id="5"/>
          <p:cNvSpPr txBox="true"/>
          <p:nvPr/>
        </p:nvSpPr>
        <p:spPr>
          <a:xfrm rot="0">
            <a:off x="1890429" y="2135553"/>
            <a:ext cx="5276685"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1.Xác định mục tiêu CRM</a:t>
            </a:r>
          </a:p>
        </p:txBody>
      </p:sp>
      <p:sp>
        <p:nvSpPr>
          <p:cNvPr name="TextBox 6" id="6"/>
          <p:cNvSpPr txBox="true"/>
          <p:nvPr/>
        </p:nvSpPr>
        <p:spPr>
          <a:xfrm rot="0">
            <a:off x="1890429" y="3528753"/>
            <a:ext cx="6797624"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2. Thu thập dữ liệu Khách hàng</a:t>
            </a:r>
          </a:p>
        </p:txBody>
      </p:sp>
      <p:sp>
        <p:nvSpPr>
          <p:cNvPr name="TextBox 7" id="7"/>
          <p:cNvSpPr txBox="true"/>
          <p:nvPr/>
        </p:nvSpPr>
        <p:spPr>
          <a:xfrm rot="0">
            <a:off x="1890429" y="4845998"/>
            <a:ext cx="5276685" cy="94371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3. Phân tích và Phân loại Khách Hàng</a:t>
            </a:r>
          </a:p>
        </p:txBody>
      </p:sp>
      <p:sp>
        <p:nvSpPr>
          <p:cNvPr name="TextBox 8" id="8"/>
          <p:cNvSpPr txBox="true"/>
          <p:nvPr/>
        </p:nvSpPr>
        <p:spPr>
          <a:xfrm rot="0">
            <a:off x="1890429" y="6446940"/>
            <a:ext cx="5802100" cy="94371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4. Tích hợp với Hoạch Định Sản Xuất và Kho</a:t>
            </a:r>
          </a:p>
        </p:txBody>
      </p:sp>
      <p:sp>
        <p:nvSpPr>
          <p:cNvPr name="TextBox 9" id="9"/>
          <p:cNvSpPr txBox="true"/>
          <p:nvPr/>
        </p:nvSpPr>
        <p:spPr>
          <a:xfrm rot="0">
            <a:off x="9157491" y="2135553"/>
            <a:ext cx="7737841"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6. Thực hiện và Theo Dõi Chiến Dịch</a:t>
            </a:r>
          </a:p>
        </p:txBody>
      </p:sp>
      <p:sp>
        <p:nvSpPr>
          <p:cNvPr name="TextBox 10" id="10"/>
          <p:cNvSpPr txBox="true"/>
          <p:nvPr/>
        </p:nvSpPr>
        <p:spPr>
          <a:xfrm rot="0">
            <a:off x="9157491" y="3617100"/>
            <a:ext cx="6797624"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7. Quản lý Dịch Vụ Khách Hàng</a:t>
            </a:r>
          </a:p>
        </p:txBody>
      </p:sp>
      <p:sp>
        <p:nvSpPr>
          <p:cNvPr name="TextBox 11" id="11"/>
          <p:cNvSpPr txBox="true"/>
          <p:nvPr/>
        </p:nvSpPr>
        <p:spPr>
          <a:xfrm rot="0">
            <a:off x="9157491" y="4845998"/>
            <a:ext cx="5276685"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8. Phân tích Hiệu Suất</a:t>
            </a:r>
          </a:p>
        </p:txBody>
      </p:sp>
      <p:sp>
        <p:nvSpPr>
          <p:cNvPr name="TextBox 12" id="12"/>
          <p:cNvSpPr txBox="true"/>
          <p:nvPr/>
        </p:nvSpPr>
        <p:spPr>
          <a:xfrm rot="0">
            <a:off x="9157491" y="6465619"/>
            <a:ext cx="7737841"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9. Tối ưu hóa và Cải Tiến Liên Tục</a:t>
            </a:r>
          </a:p>
        </p:txBody>
      </p:sp>
      <p:sp>
        <p:nvSpPr>
          <p:cNvPr name="TextBox 13" id="13"/>
          <p:cNvSpPr txBox="true"/>
          <p:nvPr/>
        </p:nvSpPr>
        <p:spPr>
          <a:xfrm rot="0">
            <a:off x="1890429" y="8314583"/>
            <a:ext cx="6797624" cy="94371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5. Phát triển Chiến Lược Tiếp Thị và Bán Hàng</a:t>
            </a:r>
          </a:p>
        </p:txBody>
      </p:sp>
      <p:grpSp>
        <p:nvGrpSpPr>
          <p:cNvPr name="Group 14" id="14"/>
          <p:cNvGrpSpPr/>
          <p:nvPr/>
        </p:nvGrpSpPr>
        <p:grpSpPr>
          <a:xfrm rot="-5400000">
            <a:off x="16429717" y="8428717"/>
            <a:ext cx="1859770" cy="1856795"/>
            <a:chOff x="0" y="0"/>
            <a:chExt cx="6350000" cy="6339840"/>
          </a:xfrm>
        </p:grpSpPr>
        <p:sp>
          <p:nvSpPr>
            <p:cNvPr name="Freeform 15" id="1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4" id="4"/>
          <p:cNvGrpSpPr/>
          <p:nvPr/>
        </p:nvGrpSpPr>
        <p:grpSpPr>
          <a:xfrm rot="0">
            <a:off x="0" y="8430205"/>
            <a:ext cx="1859770" cy="1856795"/>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6" id="6"/>
          <p:cNvSpPr/>
          <p:nvPr/>
        </p:nvSpPr>
        <p:spPr>
          <a:xfrm flipH="false" flipV="false" rot="0">
            <a:off x="1486699" y="1298296"/>
            <a:ext cx="15314603" cy="8654714"/>
          </a:xfrm>
          <a:custGeom>
            <a:avLst/>
            <a:gdLst/>
            <a:ahLst/>
            <a:cxnLst/>
            <a:rect r="r" b="b" t="t" l="l"/>
            <a:pathLst>
              <a:path h="8654714" w="15314603">
                <a:moveTo>
                  <a:pt x="0" y="0"/>
                </a:moveTo>
                <a:lnTo>
                  <a:pt x="15314602" y="0"/>
                </a:lnTo>
                <a:lnTo>
                  <a:pt x="15314602" y="8654714"/>
                </a:lnTo>
                <a:lnTo>
                  <a:pt x="0" y="8654714"/>
                </a:lnTo>
                <a:lnTo>
                  <a:pt x="0" y="0"/>
                </a:lnTo>
                <a:close/>
              </a:path>
            </a:pathLst>
          </a:custGeom>
          <a:blipFill>
            <a:blip r:embed="rId2"/>
            <a:stretch>
              <a:fillRect l="0" t="0" r="0" b="0"/>
            </a:stretch>
          </a:blipFill>
        </p:spPr>
      </p:sp>
      <p:sp>
        <p:nvSpPr>
          <p:cNvPr name="TextBox 7" id="7"/>
          <p:cNvSpPr txBox="true"/>
          <p:nvPr/>
        </p:nvSpPr>
        <p:spPr>
          <a:xfrm rot="0">
            <a:off x="2367500" y="404522"/>
            <a:ext cx="13552999"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SƠ ĐỒ PPMN - QUY TRÌNH QUẢN LÝ QUAN HỆ KHÁCH HÀNG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51719" y="612708"/>
            <a:ext cx="1862191" cy="308108"/>
          </a:xfrm>
          <a:custGeom>
            <a:avLst/>
            <a:gdLst/>
            <a:ahLst/>
            <a:cxnLst/>
            <a:rect r="r" b="b" t="t" l="l"/>
            <a:pathLst>
              <a:path h="308108" w="1862191">
                <a:moveTo>
                  <a:pt x="0" y="0"/>
                </a:moveTo>
                <a:lnTo>
                  <a:pt x="1862191" y="0"/>
                </a:lnTo>
                <a:lnTo>
                  <a:pt x="1862191" y="308109"/>
                </a:lnTo>
                <a:lnTo>
                  <a:pt x="0" y="3081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51719" y="8229600"/>
            <a:ext cx="1558429" cy="4114800"/>
          </a:xfrm>
          <a:custGeom>
            <a:avLst/>
            <a:gdLst/>
            <a:ahLst/>
            <a:cxnLst/>
            <a:rect r="r" b="b" t="t" l="l"/>
            <a:pathLst>
              <a:path h="4114800" w="1558429">
                <a:moveTo>
                  <a:pt x="0" y="0"/>
                </a:moveTo>
                <a:lnTo>
                  <a:pt x="1558429" y="0"/>
                </a:lnTo>
                <a:lnTo>
                  <a:pt x="15584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515118" y="504825"/>
            <a:ext cx="1125776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XÂY DỰNG CƠ SỞ DỮ LIỆU</a:t>
            </a:r>
          </a:p>
        </p:txBody>
      </p:sp>
      <p:sp>
        <p:nvSpPr>
          <p:cNvPr name="TextBox 5" id="5"/>
          <p:cNvSpPr txBox="true"/>
          <p:nvPr/>
        </p:nvSpPr>
        <p:spPr>
          <a:xfrm rot="0">
            <a:off x="1632031" y="1201992"/>
            <a:ext cx="4519435" cy="24625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khách hàng</a:t>
            </a:r>
          </a:p>
          <a:p>
            <a:pPr algn="just" marL="604518" indent="-302259" lvl="1">
              <a:lnSpc>
                <a:spcPts val="3919"/>
              </a:lnSpc>
              <a:buFont typeface="Arial"/>
              <a:buChar char="•"/>
            </a:pPr>
            <a:r>
              <a:rPr lang="en-US" sz="2799">
                <a:solidFill>
                  <a:srgbClr val="3A4096"/>
                </a:solidFill>
                <a:latin typeface="DM Sans"/>
              </a:rPr>
              <a:t>Mã khách hàng</a:t>
            </a:r>
          </a:p>
          <a:p>
            <a:pPr algn="just" marL="604518" indent="-302259" lvl="1">
              <a:lnSpc>
                <a:spcPts val="3919"/>
              </a:lnSpc>
              <a:buFont typeface="Arial"/>
              <a:buChar char="•"/>
            </a:pPr>
            <a:r>
              <a:rPr lang="en-US" sz="2799">
                <a:solidFill>
                  <a:srgbClr val="3A4096"/>
                </a:solidFill>
                <a:latin typeface="DM Sans"/>
              </a:rPr>
              <a:t>Tên khách hàng</a:t>
            </a:r>
          </a:p>
          <a:p>
            <a:pPr algn="just" marL="604518" indent="-302259" lvl="1">
              <a:lnSpc>
                <a:spcPts val="3919"/>
              </a:lnSpc>
              <a:buFont typeface="Arial"/>
              <a:buChar char="•"/>
            </a:pPr>
            <a:r>
              <a:rPr lang="en-US" sz="2799">
                <a:solidFill>
                  <a:srgbClr val="3A4096"/>
                </a:solidFill>
                <a:latin typeface="DM Sans"/>
              </a:rPr>
              <a:t>Ngày sinh</a:t>
            </a:r>
          </a:p>
          <a:p>
            <a:pPr algn="just" marL="604518" indent="-302259" lvl="1">
              <a:lnSpc>
                <a:spcPts val="3919"/>
              </a:lnSpc>
              <a:buFont typeface="Arial"/>
              <a:buChar char="•"/>
            </a:pPr>
            <a:r>
              <a:rPr lang="en-US" sz="2799">
                <a:solidFill>
                  <a:srgbClr val="3A4096"/>
                </a:solidFill>
                <a:latin typeface="DM Sans"/>
              </a:rPr>
              <a:t>Loại khách hàng (sỉ, lẻ)</a:t>
            </a:r>
          </a:p>
        </p:txBody>
      </p:sp>
      <p:sp>
        <p:nvSpPr>
          <p:cNvPr name="TextBox 6" id="6"/>
          <p:cNvSpPr txBox="true"/>
          <p:nvPr/>
        </p:nvSpPr>
        <p:spPr>
          <a:xfrm rot="0">
            <a:off x="1632031" y="3883723"/>
            <a:ext cx="4519435" cy="24625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nhân viên</a:t>
            </a:r>
          </a:p>
          <a:p>
            <a:pPr algn="just" marL="604518" indent="-302259" lvl="1">
              <a:lnSpc>
                <a:spcPts val="3919"/>
              </a:lnSpc>
              <a:buFont typeface="Arial"/>
              <a:buChar char="•"/>
            </a:pPr>
            <a:r>
              <a:rPr lang="en-US" sz="2799">
                <a:solidFill>
                  <a:srgbClr val="3A4096"/>
                </a:solidFill>
                <a:latin typeface="DM Sans"/>
              </a:rPr>
              <a:t>Mã nhân viên</a:t>
            </a:r>
          </a:p>
          <a:p>
            <a:pPr algn="just" marL="604518" indent="-302259" lvl="1">
              <a:lnSpc>
                <a:spcPts val="3919"/>
              </a:lnSpc>
              <a:buFont typeface="Arial"/>
              <a:buChar char="•"/>
            </a:pPr>
            <a:r>
              <a:rPr lang="en-US" sz="2799">
                <a:solidFill>
                  <a:srgbClr val="3A4096"/>
                </a:solidFill>
                <a:latin typeface="DM Sans"/>
              </a:rPr>
              <a:t>Họ tên</a:t>
            </a:r>
          </a:p>
          <a:p>
            <a:pPr algn="just" marL="604518" indent="-302259" lvl="1">
              <a:lnSpc>
                <a:spcPts val="3919"/>
              </a:lnSpc>
              <a:buFont typeface="Arial"/>
              <a:buChar char="•"/>
            </a:pPr>
            <a:r>
              <a:rPr lang="en-US" sz="2799">
                <a:solidFill>
                  <a:srgbClr val="3A4096"/>
                </a:solidFill>
                <a:latin typeface="DM Sans"/>
              </a:rPr>
              <a:t>Ngày sinh</a:t>
            </a:r>
          </a:p>
          <a:p>
            <a:pPr algn="just" marL="604518" indent="-302259" lvl="1">
              <a:lnSpc>
                <a:spcPts val="3919"/>
              </a:lnSpc>
              <a:buFont typeface="Arial"/>
              <a:buChar char="•"/>
            </a:pPr>
            <a:r>
              <a:rPr lang="en-US" sz="2799">
                <a:solidFill>
                  <a:srgbClr val="3A4096"/>
                </a:solidFill>
                <a:latin typeface="DM Sans"/>
              </a:rPr>
              <a:t>Vị trí</a:t>
            </a:r>
          </a:p>
        </p:txBody>
      </p:sp>
      <p:sp>
        <p:nvSpPr>
          <p:cNvPr name="TextBox 7" id="7"/>
          <p:cNvSpPr txBox="true"/>
          <p:nvPr/>
        </p:nvSpPr>
        <p:spPr>
          <a:xfrm rot="0">
            <a:off x="1632031" y="6565328"/>
            <a:ext cx="4519435" cy="24625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hoá đơn đặt hàng</a:t>
            </a:r>
          </a:p>
          <a:p>
            <a:pPr algn="just" marL="604518" indent="-302259" lvl="1">
              <a:lnSpc>
                <a:spcPts val="3919"/>
              </a:lnSpc>
              <a:buFont typeface="Arial"/>
              <a:buChar char="•"/>
            </a:pPr>
            <a:r>
              <a:rPr lang="en-US" sz="2799">
                <a:solidFill>
                  <a:srgbClr val="3A4096"/>
                </a:solidFill>
                <a:latin typeface="DM Sans"/>
              </a:rPr>
              <a:t>Mã hoá đơn</a:t>
            </a:r>
          </a:p>
          <a:p>
            <a:pPr algn="just" marL="604518" indent="-302259" lvl="1">
              <a:lnSpc>
                <a:spcPts val="3919"/>
              </a:lnSpc>
              <a:buFont typeface="Arial"/>
              <a:buChar char="•"/>
            </a:pPr>
            <a:r>
              <a:rPr lang="en-US" sz="2799">
                <a:solidFill>
                  <a:srgbClr val="3A4096"/>
                </a:solidFill>
                <a:latin typeface="DM Sans"/>
              </a:rPr>
              <a:t>Thời gian đặt hàng</a:t>
            </a:r>
          </a:p>
          <a:p>
            <a:pPr algn="just" marL="604518" indent="-302259" lvl="1">
              <a:lnSpc>
                <a:spcPts val="3919"/>
              </a:lnSpc>
              <a:buFont typeface="Arial"/>
              <a:buChar char="•"/>
            </a:pPr>
            <a:r>
              <a:rPr lang="en-US" sz="2799">
                <a:solidFill>
                  <a:srgbClr val="3A4096"/>
                </a:solidFill>
                <a:latin typeface="DM Sans"/>
              </a:rPr>
              <a:t>Mã nhà cung cấp</a:t>
            </a:r>
          </a:p>
          <a:p>
            <a:pPr algn="just" marL="604518" indent="-302259" lvl="1">
              <a:lnSpc>
                <a:spcPts val="3919"/>
              </a:lnSpc>
              <a:buFont typeface="Arial"/>
              <a:buChar char="•"/>
            </a:pPr>
            <a:r>
              <a:rPr lang="en-US" sz="2799">
                <a:solidFill>
                  <a:srgbClr val="3A4096"/>
                </a:solidFill>
                <a:latin typeface="DM Sans"/>
              </a:rPr>
              <a:t>Tổng tiền</a:t>
            </a:r>
          </a:p>
        </p:txBody>
      </p:sp>
      <p:sp>
        <p:nvSpPr>
          <p:cNvPr name="TextBox 8" id="8"/>
          <p:cNvSpPr txBox="true"/>
          <p:nvPr/>
        </p:nvSpPr>
        <p:spPr>
          <a:xfrm rot="0">
            <a:off x="6151466" y="1201992"/>
            <a:ext cx="4519435" cy="19672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thanh toán</a:t>
            </a:r>
          </a:p>
          <a:p>
            <a:pPr algn="just" marL="604518" indent="-302259" lvl="1">
              <a:lnSpc>
                <a:spcPts val="3919"/>
              </a:lnSpc>
              <a:buFont typeface="Arial"/>
              <a:buChar char="•"/>
            </a:pPr>
            <a:r>
              <a:rPr lang="en-US" sz="2799">
                <a:solidFill>
                  <a:srgbClr val="3A4096"/>
                </a:solidFill>
                <a:latin typeface="DM Sans"/>
              </a:rPr>
              <a:t>Mã khách hàng</a:t>
            </a:r>
          </a:p>
          <a:p>
            <a:pPr algn="just" marL="604518" indent="-302259" lvl="1">
              <a:lnSpc>
                <a:spcPts val="3919"/>
              </a:lnSpc>
              <a:buFont typeface="Arial"/>
              <a:buChar char="•"/>
            </a:pPr>
            <a:r>
              <a:rPr lang="en-US" sz="2799">
                <a:solidFill>
                  <a:srgbClr val="3A4096"/>
                </a:solidFill>
                <a:latin typeface="DM Sans"/>
              </a:rPr>
              <a:t>Mã hoá đơn</a:t>
            </a:r>
          </a:p>
          <a:p>
            <a:pPr algn="just" marL="604518" indent="-302259" lvl="1">
              <a:lnSpc>
                <a:spcPts val="3919"/>
              </a:lnSpc>
              <a:buFont typeface="Arial"/>
              <a:buChar char="•"/>
            </a:pPr>
            <a:r>
              <a:rPr lang="en-US" sz="2799">
                <a:solidFill>
                  <a:srgbClr val="3A4096"/>
                </a:solidFill>
                <a:latin typeface="DM Sans"/>
              </a:rPr>
              <a:t>Thời gian</a:t>
            </a:r>
          </a:p>
        </p:txBody>
      </p:sp>
      <p:sp>
        <p:nvSpPr>
          <p:cNvPr name="TextBox 9" id="9"/>
          <p:cNvSpPr txBox="true"/>
          <p:nvPr/>
        </p:nvSpPr>
        <p:spPr>
          <a:xfrm rot="0">
            <a:off x="6151466" y="3883723"/>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chi tiết hoá đơn</a:t>
            </a:r>
          </a:p>
          <a:p>
            <a:pPr algn="just" marL="604518" indent="-302259" lvl="1">
              <a:lnSpc>
                <a:spcPts val="3919"/>
              </a:lnSpc>
              <a:buFont typeface="Arial"/>
              <a:buChar char="•"/>
            </a:pPr>
            <a:r>
              <a:rPr lang="en-US" sz="2799">
                <a:solidFill>
                  <a:srgbClr val="3A4096"/>
                </a:solidFill>
                <a:latin typeface="DM Sans"/>
              </a:rPr>
              <a:t>Mã chi tiết hoá đơn</a:t>
            </a:r>
          </a:p>
          <a:p>
            <a:pPr algn="just" marL="604518" indent="-302259" lvl="1">
              <a:lnSpc>
                <a:spcPts val="3919"/>
              </a:lnSpc>
              <a:buFont typeface="Arial"/>
              <a:buChar char="•"/>
            </a:pPr>
            <a:r>
              <a:rPr lang="en-US" sz="2799">
                <a:solidFill>
                  <a:srgbClr val="3A4096"/>
                </a:solidFill>
                <a:latin typeface="DM Sans"/>
              </a:rPr>
              <a:t>Tên sản phẩm</a:t>
            </a:r>
          </a:p>
          <a:p>
            <a:pPr algn="just" marL="604518" indent="-302259" lvl="1">
              <a:lnSpc>
                <a:spcPts val="3919"/>
              </a:lnSpc>
              <a:buFont typeface="Arial"/>
              <a:buChar char="•"/>
            </a:pPr>
            <a:r>
              <a:rPr lang="en-US" sz="2799">
                <a:solidFill>
                  <a:srgbClr val="3A4096"/>
                </a:solidFill>
                <a:latin typeface="DM Sans"/>
              </a:rPr>
              <a:t>Số lượng</a:t>
            </a:r>
          </a:p>
          <a:p>
            <a:pPr algn="just" marL="604518" indent="-302259" lvl="1">
              <a:lnSpc>
                <a:spcPts val="3919"/>
              </a:lnSpc>
              <a:buFont typeface="Arial"/>
              <a:buChar char="•"/>
            </a:pPr>
            <a:r>
              <a:rPr lang="en-US" sz="2799">
                <a:solidFill>
                  <a:srgbClr val="3A4096"/>
                </a:solidFill>
                <a:latin typeface="DM Sans"/>
              </a:rPr>
              <a:t>Đơn giá</a:t>
            </a:r>
          </a:p>
          <a:p>
            <a:pPr algn="just" marL="604518" indent="-302259" lvl="1">
              <a:lnSpc>
                <a:spcPts val="3919"/>
              </a:lnSpc>
              <a:buFont typeface="Arial"/>
              <a:buChar char="•"/>
            </a:pPr>
            <a:r>
              <a:rPr lang="en-US" sz="2799">
                <a:solidFill>
                  <a:srgbClr val="3A4096"/>
                </a:solidFill>
                <a:latin typeface="DM Sans"/>
              </a:rPr>
              <a:t>Mã hoá đơn</a:t>
            </a:r>
          </a:p>
        </p:txBody>
      </p:sp>
      <p:sp>
        <p:nvSpPr>
          <p:cNvPr name="TextBox 10" id="10"/>
          <p:cNvSpPr txBox="true"/>
          <p:nvPr/>
        </p:nvSpPr>
        <p:spPr>
          <a:xfrm rot="0">
            <a:off x="6151466" y="7060628"/>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liên hệ</a:t>
            </a:r>
          </a:p>
          <a:p>
            <a:pPr algn="just" marL="604518" indent="-302259" lvl="1">
              <a:lnSpc>
                <a:spcPts val="3919"/>
              </a:lnSpc>
              <a:buFont typeface="Arial"/>
              <a:buChar char="•"/>
            </a:pPr>
            <a:r>
              <a:rPr lang="en-US" sz="2799">
                <a:solidFill>
                  <a:srgbClr val="3A4096"/>
                </a:solidFill>
                <a:latin typeface="DM Sans"/>
              </a:rPr>
              <a:t>Mã người dùng (nhân viên, khách hàng)</a:t>
            </a:r>
          </a:p>
          <a:p>
            <a:pPr algn="just" marL="604518" indent="-302259" lvl="1">
              <a:lnSpc>
                <a:spcPts val="3919"/>
              </a:lnSpc>
              <a:buFont typeface="Arial"/>
              <a:buChar char="•"/>
            </a:pPr>
            <a:r>
              <a:rPr lang="en-US" sz="2799">
                <a:solidFill>
                  <a:srgbClr val="3A4096"/>
                </a:solidFill>
                <a:latin typeface="DM Sans"/>
              </a:rPr>
              <a:t>Thông tin liên hệ</a:t>
            </a:r>
          </a:p>
          <a:p>
            <a:pPr algn="just" marL="604518" indent="-302259" lvl="1">
              <a:lnSpc>
                <a:spcPts val="3919"/>
              </a:lnSpc>
              <a:buFont typeface="Arial"/>
              <a:buChar char="•"/>
            </a:pPr>
            <a:r>
              <a:rPr lang="en-US" sz="2799">
                <a:solidFill>
                  <a:srgbClr val="3A4096"/>
                </a:solidFill>
                <a:latin typeface="DM Sans"/>
              </a:rPr>
              <a:t>Loại (email, số điện thoại, mạng xã hội)</a:t>
            </a:r>
          </a:p>
        </p:txBody>
      </p:sp>
      <p:sp>
        <p:nvSpPr>
          <p:cNvPr name="TextBox 11" id="11"/>
          <p:cNvSpPr txBox="true"/>
          <p:nvPr/>
        </p:nvSpPr>
        <p:spPr>
          <a:xfrm rot="0">
            <a:off x="11085703" y="1201992"/>
            <a:ext cx="5570266" cy="19672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chương trình khuyến mãi</a:t>
            </a:r>
          </a:p>
          <a:p>
            <a:pPr algn="just" marL="604518" indent="-302259" lvl="1">
              <a:lnSpc>
                <a:spcPts val="3919"/>
              </a:lnSpc>
              <a:buFont typeface="Arial"/>
              <a:buChar char="•"/>
            </a:pPr>
            <a:r>
              <a:rPr lang="en-US" sz="2799">
                <a:solidFill>
                  <a:srgbClr val="3A4096"/>
                </a:solidFill>
                <a:latin typeface="DM Sans"/>
              </a:rPr>
              <a:t>Mã chương trình </a:t>
            </a:r>
          </a:p>
          <a:p>
            <a:pPr algn="just" marL="604518" indent="-302259" lvl="1">
              <a:lnSpc>
                <a:spcPts val="3919"/>
              </a:lnSpc>
              <a:buFont typeface="Arial"/>
              <a:buChar char="•"/>
            </a:pPr>
            <a:r>
              <a:rPr lang="en-US" sz="2799">
                <a:solidFill>
                  <a:srgbClr val="3A4096"/>
                </a:solidFill>
                <a:latin typeface="DM Sans"/>
              </a:rPr>
              <a:t>Tên chương trình</a:t>
            </a:r>
          </a:p>
          <a:p>
            <a:pPr algn="just" marL="604518" indent="-302259" lvl="1">
              <a:lnSpc>
                <a:spcPts val="3919"/>
              </a:lnSpc>
              <a:buFont typeface="Arial"/>
              <a:buChar char="•"/>
            </a:pPr>
            <a:r>
              <a:rPr lang="en-US" sz="2799">
                <a:solidFill>
                  <a:srgbClr val="3A4096"/>
                </a:solidFill>
                <a:latin typeface="DM Sans"/>
              </a:rPr>
              <a:t>Điều khoản</a:t>
            </a:r>
          </a:p>
        </p:txBody>
      </p:sp>
      <p:sp>
        <p:nvSpPr>
          <p:cNvPr name="TextBox 12" id="12"/>
          <p:cNvSpPr txBox="true"/>
          <p:nvPr/>
        </p:nvSpPr>
        <p:spPr>
          <a:xfrm rot="0">
            <a:off x="11085703" y="3876738"/>
            <a:ext cx="4519435" cy="39484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a:rPr>
              <a:t> </a:t>
            </a:r>
            <a:r>
              <a:rPr lang="en-US" sz="2799">
                <a:solidFill>
                  <a:srgbClr val="3A4096"/>
                </a:solidFill>
                <a:latin typeface="DM Sans Bold"/>
              </a:rPr>
              <a:t>Bảng thời gian hoạt động</a:t>
            </a:r>
          </a:p>
          <a:p>
            <a:pPr algn="just" marL="604518" indent="-302259" lvl="1">
              <a:lnSpc>
                <a:spcPts val="3919"/>
              </a:lnSpc>
              <a:buFont typeface="Arial"/>
              <a:buChar char="•"/>
            </a:pPr>
            <a:r>
              <a:rPr lang="en-US" sz="2799">
                <a:solidFill>
                  <a:srgbClr val="3A4096"/>
                </a:solidFill>
                <a:latin typeface="DM Sans"/>
              </a:rPr>
              <a:t>I</a:t>
            </a:r>
            <a:r>
              <a:rPr lang="en-US" sz="2799">
                <a:solidFill>
                  <a:srgbClr val="3A4096"/>
                </a:solidFill>
                <a:latin typeface="DM Sans"/>
              </a:rPr>
              <a:t>D</a:t>
            </a:r>
          </a:p>
          <a:p>
            <a:pPr algn="just" marL="604518" indent="-302259" lvl="1">
              <a:lnSpc>
                <a:spcPts val="3919"/>
              </a:lnSpc>
              <a:buFont typeface="Arial"/>
              <a:buChar char="•"/>
            </a:pPr>
            <a:r>
              <a:rPr lang="en-US" sz="2799">
                <a:solidFill>
                  <a:srgbClr val="3A4096"/>
                </a:solidFill>
                <a:latin typeface="DM Sans"/>
              </a:rPr>
              <a:t>Mã chương trình</a:t>
            </a:r>
          </a:p>
          <a:p>
            <a:pPr algn="just" marL="604518" indent="-302259" lvl="1">
              <a:lnSpc>
                <a:spcPts val="3919"/>
              </a:lnSpc>
              <a:buFont typeface="Arial"/>
              <a:buChar char="•"/>
            </a:pPr>
            <a:r>
              <a:rPr lang="en-US" sz="2799">
                <a:solidFill>
                  <a:srgbClr val="3A4096"/>
                </a:solidFill>
                <a:latin typeface="DM Sans"/>
              </a:rPr>
              <a:t>Thời gian bắt đầu</a:t>
            </a:r>
          </a:p>
          <a:p>
            <a:pPr algn="just" marL="604518" indent="-302259" lvl="1">
              <a:lnSpc>
                <a:spcPts val="3919"/>
              </a:lnSpc>
              <a:buFont typeface="Arial"/>
              <a:buChar char="•"/>
            </a:pPr>
            <a:r>
              <a:rPr lang="en-US" sz="2799">
                <a:solidFill>
                  <a:srgbClr val="3A4096"/>
                </a:solidFill>
                <a:latin typeface="DM Sans"/>
              </a:rPr>
              <a:t>Thời gian kết thúc</a:t>
            </a:r>
          </a:p>
          <a:p>
            <a:pPr algn="just" marL="604518" indent="-302259" lvl="1">
              <a:lnSpc>
                <a:spcPts val="3919"/>
              </a:lnSpc>
              <a:buFont typeface="Arial"/>
              <a:buChar char="•"/>
            </a:pPr>
            <a:r>
              <a:rPr lang="en-US" sz="2799">
                <a:solidFill>
                  <a:srgbClr val="3A4096"/>
                </a:solidFill>
                <a:latin typeface="DM Sans"/>
              </a:rPr>
              <a:t>Tình trạng</a:t>
            </a:r>
          </a:p>
          <a:p>
            <a:pPr algn="just" marL="604518" indent="-302259" lvl="1">
              <a:lnSpc>
                <a:spcPts val="3919"/>
              </a:lnSpc>
              <a:buFont typeface="Arial"/>
              <a:buChar char="•"/>
            </a:pPr>
            <a:r>
              <a:rPr lang="en-US" sz="2799">
                <a:solidFill>
                  <a:srgbClr val="3A4096"/>
                </a:solidFill>
                <a:latin typeface="DM Sans"/>
              </a:rPr>
              <a:t>Loại khách hàng tham gia</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false" flipV="false" rot="0">
            <a:off x="11637035" y="8218779"/>
            <a:ext cx="9366317" cy="9366317"/>
          </a:xfrm>
          <a:custGeom>
            <a:avLst/>
            <a:gdLst/>
            <a:ahLst/>
            <a:cxnLst/>
            <a:rect r="r" b="b" t="t" l="l"/>
            <a:pathLst>
              <a:path h="9366317" w="9366317">
                <a:moveTo>
                  <a:pt x="0" y="0"/>
                </a:moveTo>
                <a:lnTo>
                  <a:pt x="9366317" y="0"/>
                </a:lnTo>
                <a:lnTo>
                  <a:pt x="9366317" y="9366317"/>
                </a:lnTo>
                <a:lnTo>
                  <a:pt x="0" y="9366317"/>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358115" y="9343533"/>
            <a:ext cx="665381" cy="638765"/>
          </a:xfrm>
          <a:custGeom>
            <a:avLst/>
            <a:gdLst/>
            <a:ahLst/>
            <a:cxnLst/>
            <a:rect r="r" b="b" t="t" l="l"/>
            <a:pathLst>
              <a:path h="638765" w="665381">
                <a:moveTo>
                  <a:pt x="0" y="0"/>
                </a:moveTo>
                <a:lnTo>
                  <a:pt x="665380" y="0"/>
                </a:lnTo>
                <a:lnTo>
                  <a:pt x="665380" y="638766"/>
                </a:lnTo>
                <a:lnTo>
                  <a:pt x="0" y="6387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80995" y="4566871"/>
            <a:ext cx="2729830" cy="1603155"/>
          </a:xfrm>
          <a:custGeom>
            <a:avLst/>
            <a:gdLst/>
            <a:ahLst/>
            <a:cxnLst/>
            <a:rect r="r" b="b" t="t" l="l"/>
            <a:pathLst>
              <a:path h="1603155" w="2729830">
                <a:moveTo>
                  <a:pt x="0" y="0"/>
                </a:moveTo>
                <a:lnTo>
                  <a:pt x="2729830" y="0"/>
                </a:lnTo>
                <a:lnTo>
                  <a:pt x="2729830" y="1603155"/>
                </a:lnTo>
                <a:lnTo>
                  <a:pt x="0" y="1603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831766" y="4407654"/>
            <a:ext cx="1845083" cy="1762372"/>
          </a:xfrm>
          <a:custGeom>
            <a:avLst/>
            <a:gdLst/>
            <a:ahLst/>
            <a:cxnLst/>
            <a:rect r="r" b="b" t="t" l="l"/>
            <a:pathLst>
              <a:path h="1762372" w="1845083">
                <a:moveTo>
                  <a:pt x="0" y="0"/>
                </a:moveTo>
                <a:lnTo>
                  <a:pt x="1845083" y="0"/>
                </a:lnTo>
                <a:lnTo>
                  <a:pt x="1845083" y="1762372"/>
                </a:lnTo>
                <a:lnTo>
                  <a:pt x="0" y="17623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937376" y="2007380"/>
            <a:ext cx="1445602" cy="1511741"/>
          </a:xfrm>
          <a:custGeom>
            <a:avLst/>
            <a:gdLst/>
            <a:ahLst/>
            <a:cxnLst/>
            <a:rect r="r" b="b" t="t" l="l"/>
            <a:pathLst>
              <a:path h="1511741" w="1445602">
                <a:moveTo>
                  <a:pt x="0" y="0"/>
                </a:moveTo>
                <a:lnTo>
                  <a:pt x="1445603" y="0"/>
                </a:lnTo>
                <a:lnTo>
                  <a:pt x="1445603" y="1511741"/>
                </a:lnTo>
                <a:lnTo>
                  <a:pt x="0" y="15117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937376" y="6808285"/>
            <a:ext cx="1866678" cy="1633343"/>
          </a:xfrm>
          <a:custGeom>
            <a:avLst/>
            <a:gdLst/>
            <a:ahLst/>
            <a:cxnLst/>
            <a:rect r="r" b="b" t="t" l="l"/>
            <a:pathLst>
              <a:path h="1633343" w="1866678">
                <a:moveTo>
                  <a:pt x="0" y="0"/>
                </a:moveTo>
                <a:lnTo>
                  <a:pt x="1866678" y="0"/>
                </a:lnTo>
                <a:lnTo>
                  <a:pt x="1866678" y="1633343"/>
                </a:lnTo>
                <a:lnTo>
                  <a:pt x="0" y="16333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9933782" y="6808285"/>
            <a:ext cx="1743067" cy="1740888"/>
          </a:xfrm>
          <a:custGeom>
            <a:avLst/>
            <a:gdLst/>
            <a:ahLst/>
            <a:cxnLst/>
            <a:rect r="r" b="b" t="t" l="l"/>
            <a:pathLst>
              <a:path h="1740888" w="1743067">
                <a:moveTo>
                  <a:pt x="0" y="0"/>
                </a:moveTo>
                <a:lnTo>
                  <a:pt x="1743067" y="0"/>
                </a:lnTo>
                <a:lnTo>
                  <a:pt x="1743067" y="1740888"/>
                </a:lnTo>
                <a:lnTo>
                  <a:pt x="0" y="1740888"/>
                </a:lnTo>
                <a:lnTo>
                  <a:pt x="0" y="0"/>
                </a:lnTo>
                <a:close/>
              </a:path>
            </a:pathLst>
          </a:custGeom>
          <a:blipFill>
            <a:blip r:embed="rId14"/>
            <a:stretch>
              <a:fillRect l="0" t="0" r="0" b="0"/>
            </a:stretch>
          </a:blipFill>
        </p:spPr>
      </p:sp>
      <p:sp>
        <p:nvSpPr>
          <p:cNvPr name="Freeform 11" id="11"/>
          <p:cNvSpPr/>
          <p:nvPr/>
        </p:nvSpPr>
        <p:spPr>
          <a:xfrm flipH="false" flipV="false" rot="0">
            <a:off x="9831766" y="2024595"/>
            <a:ext cx="1805269" cy="1946382"/>
          </a:xfrm>
          <a:custGeom>
            <a:avLst/>
            <a:gdLst/>
            <a:ahLst/>
            <a:cxnLst/>
            <a:rect r="r" b="b" t="t" l="l"/>
            <a:pathLst>
              <a:path h="1946382" w="1805269">
                <a:moveTo>
                  <a:pt x="0" y="0"/>
                </a:moveTo>
                <a:lnTo>
                  <a:pt x="1805269" y="0"/>
                </a:lnTo>
                <a:lnTo>
                  <a:pt x="1805269" y="1946381"/>
                </a:lnTo>
                <a:lnTo>
                  <a:pt x="0" y="194638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2" id="12"/>
          <p:cNvSpPr txBox="true"/>
          <p:nvPr/>
        </p:nvSpPr>
        <p:spPr>
          <a:xfrm rot="0">
            <a:off x="4964664" y="2409775"/>
            <a:ext cx="3604905" cy="1109346"/>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Quản lý thông tin khách hàng</a:t>
            </a:r>
          </a:p>
        </p:txBody>
      </p:sp>
      <p:sp>
        <p:nvSpPr>
          <p:cNvPr name="TextBox 13" id="13"/>
          <p:cNvSpPr txBox="true"/>
          <p:nvPr/>
        </p:nvSpPr>
        <p:spPr>
          <a:xfrm rot="0">
            <a:off x="1627104" y="909142"/>
            <a:ext cx="1503379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CÁC CHỨC NĂNG CỦA QUY TRÌNH QUẢN LÝ QUAN HỆ KHÁCH HÀNG</a:t>
            </a:r>
          </a:p>
        </p:txBody>
      </p:sp>
      <p:sp>
        <p:nvSpPr>
          <p:cNvPr name="TextBox 14" id="14"/>
          <p:cNvSpPr txBox="true"/>
          <p:nvPr/>
        </p:nvSpPr>
        <p:spPr>
          <a:xfrm rot="0">
            <a:off x="4828186" y="4865563"/>
            <a:ext cx="3877862" cy="1109346"/>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Quản lý tương tác khách hàng</a:t>
            </a:r>
          </a:p>
        </p:txBody>
      </p:sp>
      <p:sp>
        <p:nvSpPr>
          <p:cNvPr name="TextBox 15" id="15"/>
          <p:cNvSpPr txBox="true"/>
          <p:nvPr/>
        </p:nvSpPr>
        <p:spPr>
          <a:xfrm rot="0">
            <a:off x="5094673" y="7317934"/>
            <a:ext cx="4049327" cy="547371"/>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Quản lý bán hàng</a:t>
            </a:r>
          </a:p>
        </p:txBody>
      </p:sp>
      <p:sp>
        <p:nvSpPr>
          <p:cNvPr name="TextBox 16" id="16"/>
          <p:cNvSpPr txBox="true"/>
          <p:nvPr/>
        </p:nvSpPr>
        <p:spPr>
          <a:xfrm rot="0">
            <a:off x="12694531" y="2409775"/>
            <a:ext cx="3733699" cy="1109346"/>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Phân tích dữ liệu và báo cáo</a:t>
            </a:r>
          </a:p>
        </p:txBody>
      </p:sp>
      <p:sp>
        <p:nvSpPr>
          <p:cNvPr name="TextBox 17" id="17"/>
          <p:cNvSpPr txBox="true"/>
          <p:nvPr/>
        </p:nvSpPr>
        <p:spPr>
          <a:xfrm rot="0">
            <a:off x="12802567" y="4780438"/>
            <a:ext cx="3625663" cy="1109346"/>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Tích hợp kết nối thông tin</a:t>
            </a:r>
          </a:p>
        </p:txBody>
      </p:sp>
      <p:sp>
        <p:nvSpPr>
          <p:cNvPr name="TextBox 18" id="18"/>
          <p:cNvSpPr txBox="true"/>
          <p:nvPr/>
        </p:nvSpPr>
        <p:spPr>
          <a:xfrm rot="0">
            <a:off x="12391214" y="7317934"/>
            <a:ext cx="4448370" cy="547371"/>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3A4096"/>
                </a:solidFill>
                <a:latin typeface="DM Sans Bold"/>
              </a:rPr>
              <a:t>Tự động hóa</a:t>
            </a:r>
          </a:p>
        </p:txBody>
      </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15118" y="504825"/>
            <a:ext cx="11727872"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 HIỆN THỰC QUY TRÌNH TRÊN ODOO</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673945"/>
            <a:ext cx="17259300" cy="8939111"/>
            <a:chOff x="0" y="0"/>
            <a:chExt cx="4545659" cy="2354334"/>
          </a:xfrm>
        </p:grpSpPr>
        <p:sp>
          <p:nvSpPr>
            <p:cNvPr name="Freeform 3" id="3"/>
            <p:cNvSpPr/>
            <p:nvPr/>
          </p:nvSpPr>
          <p:spPr>
            <a:xfrm flipH="false" flipV="false" rot="0">
              <a:off x="0" y="0"/>
              <a:ext cx="4545659" cy="2354334"/>
            </a:xfrm>
            <a:custGeom>
              <a:avLst/>
              <a:gdLst/>
              <a:ahLst/>
              <a:cxnLst/>
              <a:rect r="r" b="b" t="t" l="l"/>
              <a:pathLst>
                <a:path h="2354334" w="4545659">
                  <a:moveTo>
                    <a:pt x="8523" y="0"/>
                  </a:moveTo>
                  <a:lnTo>
                    <a:pt x="4537137" y="0"/>
                  </a:lnTo>
                  <a:cubicBezTo>
                    <a:pt x="4541844" y="0"/>
                    <a:pt x="4545659" y="3816"/>
                    <a:pt x="4545659" y="8523"/>
                  </a:cubicBezTo>
                  <a:lnTo>
                    <a:pt x="4545659" y="2345811"/>
                  </a:lnTo>
                  <a:cubicBezTo>
                    <a:pt x="4545659" y="2348071"/>
                    <a:pt x="4544761" y="2350239"/>
                    <a:pt x="4543163" y="2351837"/>
                  </a:cubicBezTo>
                  <a:cubicBezTo>
                    <a:pt x="4541565" y="2353436"/>
                    <a:pt x="4539397" y="2354334"/>
                    <a:pt x="4537137" y="2354334"/>
                  </a:cubicBezTo>
                  <a:lnTo>
                    <a:pt x="8523" y="2354334"/>
                  </a:lnTo>
                  <a:cubicBezTo>
                    <a:pt x="3816" y="2354334"/>
                    <a:pt x="0" y="2350518"/>
                    <a:pt x="0" y="2345811"/>
                  </a:cubicBezTo>
                  <a:lnTo>
                    <a:pt x="0" y="8523"/>
                  </a:lnTo>
                  <a:cubicBezTo>
                    <a:pt x="0" y="3816"/>
                    <a:pt x="3816" y="0"/>
                    <a:pt x="8523" y="0"/>
                  </a:cubicBezTo>
                  <a:close/>
                </a:path>
              </a:pathLst>
            </a:custGeom>
            <a:solidFill>
              <a:srgbClr val="000000">
                <a:alpha val="0"/>
              </a:srgbClr>
            </a:solidFill>
            <a:ln w="28575" cap="sq">
              <a:solidFill>
                <a:srgbClr val="263F6B"/>
              </a:solidFill>
              <a:prstDash val="solid"/>
              <a:miter/>
            </a:ln>
          </p:spPr>
        </p:sp>
        <p:sp>
          <p:nvSpPr>
            <p:cNvPr name="TextBox 4" id="4"/>
            <p:cNvSpPr txBox="true"/>
            <p:nvPr/>
          </p:nvSpPr>
          <p:spPr>
            <a:xfrm>
              <a:off x="0" y="-28575"/>
              <a:ext cx="4545659" cy="2382909"/>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753329" y="1379968"/>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AutoShape 15" id="15"/>
          <p:cNvSpPr/>
          <p:nvPr/>
        </p:nvSpPr>
        <p:spPr>
          <a:xfrm>
            <a:off x="1247028" y="1965559"/>
            <a:ext cx="15822467" cy="0"/>
          </a:xfrm>
          <a:prstGeom prst="line">
            <a:avLst/>
          </a:prstGeom>
          <a:ln cap="flat" w="28575">
            <a:solidFill>
              <a:srgbClr val="084C6E"/>
            </a:solidFill>
            <a:prstDash val="solid"/>
            <a:headEnd type="none" len="sm" w="sm"/>
            <a:tailEnd type="none" len="sm" w="sm"/>
          </a:ln>
        </p:spPr>
      </p:sp>
      <p:sp>
        <p:nvSpPr>
          <p:cNvPr name="Freeform 16" id="16"/>
          <p:cNvSpPr/>
          <p:nvPr/>
        </p:nvSpPr>
        <p:spPr>
          <a:xfrm flipH="false" flipV="false" rot="0">
            <a:off x="16349806" y="1225269"/>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2977361" y="4371975"/>
            <a:ext cx="12333279" cy="1886146"/>
            <a:chOff x="0" y="0"/>
            <a:chExt cx="3248271" cy="496763"/>
          </a:xfrm>
        </p:grpSpPr>
        <p:sp>
          <p:nvSpPr>
            <p:cNvPr name="Freeform 18" id="18"/>
            <p:cNvSpPr/>
            <p:nvPr/>
          </p:nvSpPr>
          <p:spPr>
            <a:xfrm flipH="false" flipV="false" rot="0">
              <a:off x="0" y="0"/>
              <a:ext cx="3248271" cy="496763"/>
            </a:xfrm>
            <a:custGeom>
              <a:avLst/>
              <a:gdLst/>
              <a:ahLst/>
              <a:cxnLst/>
              <a:rect r="r" b="b" t="t" l="l"/>
              <a:pathLst>
                <a:path h="496763" w="3248271">
                  <a:moveTo>
                    <a:pt x="3045071" y="0"/>
                  </a:moveTo>
                  <a:cubicBezTo>
                    <a:pt x="3157295" y="0"/>
                    <a:pt x="3248271" y="111204"/>
                    <a:pt x="3248271" y="248381"/>
                  </a:cubicBezTo>
                  <a:cubicBezTo>
                    <a:pt x="3248271" y="385559"/>
                    <a:pt x="3157295" y="496763"/>
                    <a:pt x="3045071" y="496763"/>
                  </a:cubicBezTo>
                  <a:lnTo>
                    <a:pt x="203200" y="496763"/>
                  </a:lnTo>
                  <a:cubicBezTo>
                    <a:pt x="90976" y="496763"/>
                    <a:pt x="0" y="385559"/>
                    <a:pt x="0" y="248381"/>
                  </a:cubicBezTo>
                  <a:cubicBezTo>
                    <a:pt x="0" y="111204"/>
                    <a:pt x="90976" y="0"/>
                    <a:pt x="203200" y="0"/>
                  </a:cubicBezTo>
                  <a:close/>
                </a:path>
              </a:pathLst>
            </a:custGeom>
            <a:solidFill>
              <a:srgbClr val="213559"/>
            </a:solidFill>
          </p:spPr>
        </p:sp>
        <p:sp>
          <p:nvSpPr>
            <p:cNvPr name="TextBox 19" id="19"/>
            <p:cNvSpPr txBox="true"/>
            <p:nvPr/>
          </p:nvSpPr>
          <p:spPr>
            <a:xfrm>
              <a:off x="0" y="-76200"/>
              <a:ext cx="3248271" cy="572963"/>
            </a:xfrm>
            <a:prstGeom prst="rect">
              <a:avLst/>
            </a:prstGeom>
          </p:spPr>
          <p:txBody>
            <a:bodyPr anchor="ctr" rtlCol="false" tIns="50800" lIns="50800" bIns="50800" rIns="50800"/>
            <a:lstStyle/>
            <a:p>
              <a:pPr algn="ctr">
                <a:lnSpc>
                  <a:spcPts val="5599"/>
                </a:lnSpc>
              </a:pPr>
              <a:r>
                <a:rPr lang="en-US" sz="3999">
                  <a:solidFill>
                    <a:srgbClr val="FFFFFF"/>
                  </a:solidFill>
                  <a:latin typeface="Muli Bold"/>
                </a:rPr>
                <a:t>QUY TRÌNH QUẢN LÝ DỰ ÁN</a:t>
              </a:r>
            </a:p>
          </p:txBody>
        </p:sp>
      </p:grpSp>
      <p:sp>
        <p:nvSpPr>
          <p:cNvPr name="AutoShape 20" id="20"/>
          <p:cNvSpPr/>
          <p:nvPr/>
        </p:nvSpPr>
        <p:spPr>
          <a:xfrm>
            <a:off x="4287897" y="5856084"/>
            <a:ext cx="9712206" cy="0"/>
          </a:xfrm>
          <a:prstGeom prst="line">
            <a:avLst/>
          </a:prstGeom>
          <a:ln cap="flat" w="38100">
            <a:solidFill>
              <a:srgbClr val="FFFFFF"/>
            </a:solidFill>
            <a:prstDash val="solid"/>
            <a:headEnd type="none" len="sm" w="sm"/>
            <a:tailEnd type="none" len="sm" w="sm"/>
          </a:ln>
        </p:spPr>
      </p:sp>
      <p:sp>
        <p:nvSpPr>
          <p:cNvPr name="Freeform 21" id="21"/>
          <p:cNvSpPr/>
          <p:nvPr/>
        </p:nvSpPr>
        <p:spPr>
          <a:xfrm flipH="false" flipV="false" rot="0">
            <a:off x="15012095" y="755565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247028" y="1322818"/>
            <a:ext cx="1793237" cy="514350"/>
          </a:xfrm>
          <a:prstGeom prst="rect">
            <a:avLst/>
          </a:prstGeom>
        </p:spPr>
        <p:txBody>
          <a:bodyPr anchor="t" rtlCol="false" tIns="0" lIns="0" bIns="0" rIns="0">
            <a:spAutoFit/>
          </a:bodyPr>
          <a:lstStyle/>
          <a:p>
            <a:pPr algn="just">
              <a:lnSpc>
                <a:spcPts val="4200"/>
              </a:lnSpc>
            </a:pPr>
            <a:r>
              <a:rPr lang="en-US" sz="3000">
                <a:solidFill>
                  <a:srgbClr val="203850"/>
                </a:solidFill>
                <a:latin typeface="Muli"/>
              </a:rPr>
              <a:t>NHÓM 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2863" y="403353"/>
            <a:ext cx="7946973" cy="5275561"/>
            <a:chOff x="0" y="0"/>
            <a:chExt cx="2899077" cy="1924539"/>
          </a:xfrm>
        </p:grpSpPr>
        <p:sp>
          <p:nvSpPr>
            <p:cNvPr name="Freeform 3" id="3"/>
            <p:cNvSpPr/>
            <p:nvPr/>
          </p:nvSpPr>
          <p:spPr>
            <a:xfrm flipH="false" flipV="false" rot="0">
              <a:off x="0" y="0"/>
              <a:ext cx="2899078" cy="1924539"/>
            </a:xfrm>
            <a:custGeom>
              <a:avLst/>
              <a:gdLst/>
              <a:ahLst/>
              <a:cxnLst/>
              <a:rect r="r" b="b" t="t" l="l"/>
              <a:pathLst>
                <a:path h="1924539" w="2899078">
                  <a:moveTo>
                    <a:pt x="2774617" y="1924539"/>
                  </a:moveTo>
                  <a:lnTo>
                    <a:pt x="124460" y="1924539"/>
                  </a:lnTo>
                  <a:cubicBezTo>
                    <a:pt x="55880" y="1924539"/>
                    <a:pt x="0" y="1868659"/>
                    <a:pt x="0" y="1800079"/>
                  </a:cubicBezTo>
                  <a:lnTo>
                    <a:pt x="0" y="124460"/>
                  </a:lnTo>
                  <a:cubicBezTo>
                    <a:pt x="0" y="55880"/>
                    <a:pt x="55880" y="0"/>
                    <a:pt x="124460" y="0"/>
                  </a:cubicBezTo>
                  <a:lnTo>
                    <a:pt x="2774617" y="0"/>
                  </a:lnTo>
                  <a:cubicBezTo>
                    <a:pt x="2843197" y="0"/>
                    <a:pt x="2899078" y="55880"/>
                    <a:pt x="2899078" y="124460"/>
                  </a:cubicBezTo>
                  <a:lnTo>
                    <a:pt x="2899078" y="1800079"/>
                  </a:lnTo>
                  <a:cubicBezTo>
                    <a:pt x="2899078" y="1868659"/>
                    <a:pt x="2843197" y="1924539"/>
                    <a:pt x="2774617" y="1924539"/>
                  </a:cubicBezTo>
                  <a:close/>
                </a:path>
              </a:pathLst>
            </a:custGeom>
            <a:solidFill>
              <a:srgbClr val="B8EAF6">
                <a:alpha val="9804"/>
              </a:srgbClr>
            </a:solidFill>
          </p:spPr>
        </p:sp>
      </p:grpSp>
      <p:grpSp>
        <p:nvGrpSpPr>
          <p:cNvPr name="Group 4" id="4"/>
          <p:cNvGrpSpPr/>
          <p:nvPr/>
        </p:nvGrpSpPr>
        <p:grpSpPr>
          <a:xfrm rot="0">
            <a:off x="1721492" y="588682"/>
            <a:ext cx="1333337" cy="133333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953A6"/>
            </a:solidFill>
          </p:spPr>
        </p:sp>
      </p:grpSp>
      <p:grpSp>
        <p:nvGrpSpPr>
          <p:cNvPr name="Group 6" id="6"/>
          <p:cNvGrpSpPr/>
          <p:nvPr/>
        </p:nvGrpSpPr>
        <p:grpSpPr>
          <a:xfrm rot="0">
            <a:off x="9259862" y="403353"/>
            <a:ext cx="7946973" cy="5275561"/>
            <a:chOff x="0" y="0"/>
            <a:chExt cx="2899077" cy="1924539"/>
          </a:xfrm>
        </p:grpSpPr>
        <p:sp>
          <p:nvSpPr>
            <p:cNvPr name="Freeform 7" id="7"/>
            <p:cNvSpPr/>
            <p:nvPr/>
          </p:nvSpPr>
          <p:spPr>
            <a:xfrm flipH="false" flipV="false" rot="0">
              <a:off x="0" y="0"/>
              <a:ext cx="2899078" cy="1924539"/>
            </a:xfrm>
            <a:custGeom>
              <a:avLst/>
              <a:gdLst/>
              <a:ahLst/>
              <a:cxnLst/>
              <a:rect r="r" b="b" t="t" l="l"/>
              <a:pathLst>
                <a:path h="1924539" w="2899078">
                  <a:moveTo>
                    <a:pt x="2774617" y="1924539"/>
                  </a:moveTo>
                  <a:lnTo>
                    <a:pt x="124460" y="1924539"/>
                  </a:lnTo>
                  <a:cubicBezTo>
                    <a:pt x="55880" y="1924539"/>
                    <a:pt x="0" y="1868659"/>
                    <a:pt x="0" y="1800079"/>
                  </a:cubicBezTo>
                  <a:lnTo>
                    <a:pt x="0" y="124460"/>
                  </a:lnTo>
                  <a:cubicBezTo>
                    <a:pt x="0" y="55880"/>
                    <a:pt x="55880" y="0"/>
                    <a:pt x="124460" y="0"/>
                  </a:cubicBezTo>
                  <a:lnTo>
                    <a:pt x="2774617" y="0"/>
                  </a:lnTo>
                  <a:cubicBezTo>
                    <a:pt x="2843197" y="0"/>
                    <a:pt x="2899078" y="55880"/>
                    <a:pt x="2899078" y="124460"/>
                  </a:cubicBezTo>
                  <a:lnTo>
                    <a:pt x="2899078" y="1800079"/>
                  </a:lnTo>
                  <a:cubicBezTo>
                    <a:pt x="2899078" y="1868659"/>
                    <a:pt x="2843197" y="1924539"/>
                    <a:pt x="2774617" y="1924539"/>
                  </a:cubicBezTo>
                  <a:close/>
                </a:path>
              </a:pathLst>
            </a:custGeom>
            <a:solidFill>
              <a:srgbClr val="B8EAF6">
                <a:alpha val="9804"/>
              </a:srgbClr>
            </a:solidFill>
          </p:spPr>
        </p:sp>
      </p:grpSp>
      <p:grpSp>
        <p:nvGrpSpPr>
          <p:cNvPr name="Group 8" id="8"/>
          <p:cNvGrpSpPr/>
          <p:nvPr/>
        </p:nvGrpSpPr>
        <p:grpSpPr>
          <a:xfrm rot="0">
            <a:off x="9836792" y="588682"/>
            <a:ext cx="1333337" cy="133333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27D1"/>
            </a:solidFill>
          </p:spPr>
        </p:sp>
      </p:grpSp>
      <p:sp>
        <p:nvSpPr>
          <p:cNvPr name="Freeform 10" id="10"/>
          <p:cNvSpPr/>
          <p:nvPr/>
        </p:nvSpPr>
        <p:spPr>
          <a:xfrm flipH="false" flipV="false" rot="0">
            <a:off x="1993569" y="947569"/>
            <a:ext cx="789184" cy="615563"/>
          </a:xfrm>
          <a:custGeom>
            <a:avLst/>
            <a:gdLst/>
            <a:ahLst/>
            <a:cxnLst/>
            <a:rect r="r" b="b" t="t" l="l"/>
            <a:pathLst>
              <a:path h="615563" w="789184">
                <a:moveTo>
                  <a:pt x="0" y="0"/>
                </a:moveTo>
                <a:lnTo>
                  <a:pt x="789184" y="0"/>
                </a:lnTo>
                <a:lnTo>
                  <a:pt x="789184" y="615563"/>
                </a:lnTo>
                <a:lnTo>
                  <a:pt x="0" y="6155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04872" y="881025"/>
            <a:ext cx="597177" cy="660860"/>
          </a:xfrm>
          <a:custGeom>
            <a:avLst/>
            <a:gdLst/>
            <a:ahLst/>
            <a:cxnLst/>
            <a:rect r="r" b="b" t="t" l="l"/>
            <a:pathLst>
              <a:path h="660860" w="597177">
                <a:moveTo>
                  <a:pt x="0" y="0"/>
                </a:moveTo>
                <a:lnTo>
                  <a:pt x="597177" y="0"/>
                </a:lnTo>
                <a:lnTo>
                  <a:pt x="597177" y="660860"/>
                </a:lnTo>
                <a:lnTo>
                  <a:pt x="0" y="6608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097014" y="5878939"/>
            <a:ext cx="7946973" cy="4046001"/>
            <a:chOff x="0" y="0"/>
            <a:chExt cx="2899077" cy="1475992"/>
          </a:xfrm>
        </p:grpSpPr>
        <p:sp>
          <p:nvSpPr>
            <p:cNvPr name="Freeform 13" id="13"/>
            <p:cNvSpPr/>
            <p:nvPr/>
          </p:nvSpPr>
          <p:spPr>
            <a:xfrm flipH="false" flipV="false" rot="0">
              <a:off x="0" y="0"/>
              <a:ext cx="2899078" cy="1475992"/>
            </a:xfrm>
            <a:custGeom>
              <a:avLst/>
              <a:gdLst/>
              <a:ahLst/>
              <a:cxnLst/>
              <a:rect r="r" b="b" t="t" l="l"/>
              <a:pathLst>
                <a:path h="1475992" w="2899078">
                  <a:moveTo>
                    <a:pt x="2774617" y="1475992"/>
                  </a:moveTo>
                  <a:lnTo>
                    <a:pt x="124460" y="1475992"/>
                  </a:lnTo>
                  <a:cubicBezTo>
                    <a:pt x="55880" y="1475992"/>
                    <a:pt x="0" y="1420112"/>
                    <a:pt x="0" y="1351532"/>
                  </a:cubicBezTo>
                  <a:lnTo>
                    <a:pt x="0" y="124460"/>
                  </a:lnTo>
                  <a:cubicBezTo>
                    <a:pt x="0" y="55880"/>
                    <a:pt x="55880" y="0"/>
                    <a:pt x="124460" y="0"/>
                  </a:cubicBezTo>
                  <a:lnTo>
                    <a:pt x="2774617" y="0"/>
                  </a:lnTo>
                  <a:cubicBezTo>
                    <a:pt x="2843197" y="0"/>
                    <a:pt x="2899078" y="55880"/>
                    <a:pt x="2899078" y="124460"/>
                  </a:cubicBezTo>
                  <a:lnTo>
                    <a:pt x="2899078" y="1351532"/>
                  </a:lnTo>
                  <a:cubicBezTo>
                    <a:pt x="2899078" y="1420112"/>
                    <a:pt x="2843197" y="1475992"/>
                    <a:pt x="2774617" y="1475992"/>
                  </a:cubicBezTo>
                  <a:close/>
                </a:path>
              </a:pathLst>
            </a:custGeom>
            <a:solidFill>
              <a:srgbClr val="B8EAF6">
                <a:alpha val="9804"/>
              </a:srgbClr>
            </a:solidFill>
          </p:spPr>
        </p:sp>
      </p:grpSp>
      <p:grpSp>
        <p:nvGrpSpPr>
          <p:cNvPr name="Group 14" id="14"/>
          <p:cNvGrpSpPr/>
          <p:nvPr/>
        </p:nvGrpSpPr>
        <p:grpSpPr>
          <a:xfrm rot="0">
            <a:off x="1705643" y="6064267"/>
            <a:ext cx="1333337" cy="1333337"/>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27D1"/>
            </a:solidFill>
          </p:spPr>
        </p:sp>
      </p:grpSp>
      <p:grpSp>
        <p:nvGrpSpPr>
          <p:cNvPr name="Group 16" id="16"/>
          <p:cNvGrpSpPr/>
          <p:nvPr/>
        </p:nvGrpSpPr>
        <p:grpSpPr>
          <a:xfrm rot="0">
            <a:off x="9244013" y="5878939"/>
            <a:ext cx="7946973" cy="4046001"/>
            <a:chOff x="0" y="0"/>
            <a:chExt cx="2899077" cy="1475992"/>
          </a:xfrm>
        </p:grpSpPr>
        <p:sp>
          <p:nvSpPr>
            <p:cNvPr name="Freeform 17" id="17"/>
            <p:cNvSpPr/>
            <p:nvPr/>
          </p:nvSpPr>
          <p:spPr>
            <a:xfrm flipH="false" flipV="false" rot="0">
              <a:off x="0" y="0"/>
              <a:ext cx="2899078" cy="1475992"/>
            </a:xfrm>
            <a:custGeom>
              <a:avLst/>
              <a:gdLst/>
              <a:ahLst/>
              <a:cxnLst/>
              <a:rect r="r" b="b" t="t" l="l"/>
              <a:pathLst>
                <a:path h="1475992" w="2899078">
                  <a:moveTo>
                    <a:pt x="2774617" y="1475992"/>
                  </a:moveTo>
                  <a:lnTo>
                    <a:pt x="124460" y="1475992"/>
                  </a:lnTo>
                  <a:cubicBezTo>
                    <a:pt x="55880" y="1475992"/>
                    <a:pt x="0" y="1420112"/>
                    <a:pt x="0" y="1351532"/>
                  </a:cubicBezTo>
                  <a:lnTo>
                    <a:pt x="0" y="124460"/>
                  </a:lnTo>
                  <a:cubicBezTo>
                    <a:pt x="0" y="55880"/>
                    <a:pt x="55880" y="0"/>
                    <a:pt x="124460" y="0"/>
                  </a:cubicBezTo>
                  <a:lnTo>
                    <a:pt x="2774617" y="0"/>
                  </a:lnTo>
                  <a:cubicBezTo>
                    <a:pt x="2843197" y="0"/>
                    <a:pt x="2899078" y="55880"/>
                    <a:pt x="2899078" y="124460"/>
                  </a:cubicBezTo>
                  <a:lnTo>
                    <a:pt x="2899078" y="1351532"/>
                  </a:lnTo>
                  <a:cubicBezTo>
                    <a:pt x="2899078" y="1420112"/>
                    <a:pt x="2843197" y="1475992"/>
                    <a:pt x="2774617" y="1475992"/>
                  </a:cubicBezTo>
                  <a:close/>
                </a:path>
              </a:pathLst>
            </a:custGeom>
            <a:solidFill>
              <a:srgbClr val="B8EAF6">
                <a:alpha val="9804"/>
              </a:srgbClr>
            </a:solidFill>
          </p:spPr>
        </p:sp>
      </p:grpSp>
      <p:grpSp>
        <p:nvGrpSpPr>
          <p:cNvPr name="Group 18" id="18"/>
          <p:cNvGrpSpPr/>
          <p:nvPr/>
        </p:nvGrpSpPr>
        <p:grpSpPr>
          <a:xfrm rot="0">
            <a:off x="9820943" y="6064267"/>
            <a:ext cx="1333337" cy="1333337"/>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953A6"/>
            </a:solidFill>
          </p:spPr>
        </p:sp>
      </p:grpSp>
      <p:sp>
        <p:nvSpPr>
          <p:cNvPr name="Freeform 20" id="20"/>
          <p:cNvSpPr/>
          <p:nvPr/>
        </p:nvSpPr>
        <p:spPr>
          <a:xfrm flipH="false" flipV="false" rot="0">
            <a:off x="10168586" y="6394373"/>
            <a:ext cx="633463" cy="623098"/>
          </a:xfrm>
          <a:custGeom>
            <a:avLst/>
            <a:gdLst/>
            <a:ahLst/>
            <a:cxnLst/>
            <a:rect r="r" b="b" t="t" l="l"/>
            <a:pathLst>
              <a:path h="623098" w="633463">
                <a:moveTo>
                  <a:pt x="0" y="0"/>
                </a:moveTo>
                <a:lnTo>
                  <a:pt x="633463" y="0"/>
                </a:lnTo>
                <a:lnTo>
                  <a:pt x="633463" y="623098"/>
                </a:lnTo>
                <a:lnTo>
                  <a:pt x="0" y="6230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993569" y="6372235"/>
            <a:ext cx="725315" cy="717402"/>
          </a:xfrm>
          <a:custGeom>
            <a:avLst/>
            <a:gdLst/>
            <a:ahLst/>
            <a:cxnLst/>
            <a:rect r="r" b="b" t="t" l="l"/>
            <a:pathLst>
              <a:path h="717402" w="725315">
                <a:moveTo>
                  <a:pt x="0" y="0"/>
                </a:moveTo>
                <a:lnTo>
                  <a:pt x="725314" y="0"/>
                </a:lnTo>
                <a:lnTo>
                  <a:pt x="725314" y="717402"/>
                </a:lnTo>
                <a:lnTo>
                  <a:pt x="0" y="7174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721492" y="2123782"/>
            <a:ext cx="6742752" cy="3133725"/>
          </a:xfrm>
          <a:prstGeom prst="rect">
            <a:avLst/>
          </a:prstGeom>
        </p:spPr>
        <p:txBody>
          <a:bodyPr anchor="t" rtlCol="false" tIns="0" lIns="0" bIns="0" rIns="0">
            <a:spAutoFit/>
          </a:bodyPr>
          <a:lstStyle/>
          <a:p>
            <a:pPr algn="just">
              <a:lnSpc>
                <a:spcPts val="3599"/>
              </a:lnSpc>
            </a:pPr>
            <a:r>
              <a:rPr lang="en-US" sz="2999">
                <a:solidFill>
                  <a:srgbClr val="33326D"/>
                </a:solidFill>
                <a:latin typeface="DM Sans"/>
              </a:rPr>
              <a:t>Trở thành Tập đoàn sản xuất và kinh doanh tôn, thép, vật liệu xây dựng và nội thất hàng đầu Việt Nam bằng chiến lược phát triển bền vững vì mục tiêu phát triển cộng đồng, bảo vệ môi trường, mang lại giá trị cao nhất cho xã hội.</a:t>
            </a:r>
          </a:p>
        </p:txBody>
      </p:sp>
      <p:sp>
        <p:nvSpPr>
          <p:cNvPr name="TextBox 23" id="23"/>
          <p:cNvSpPr txBox="true"/>
          <p:nvPr/>
        </p:nvSpPr>
        <p:spPr>
          <a:xfrm rot="0">
            <a:off x="9836792" y="2123782"/>
            <a:ext cx="6742752" cy="2686050"/>
          </a:xfrm>
          <a:prstGeom prst="rect">
            <a:avLst/>
          </a:prstGeom>
        </p:spPr>
        <p:txBody>
          <a:bodyPr anchor="t" rtlCol="false" tIns="0" lIns="0" bIns="0" rIns="0">
            <a:spAutoFit/>
          </a:bodyPr>
          <a:lstStyle/>
          <a:p>
            <a:pPr algn="just">
              <a:lnSpc>
                <a:spcPts val="3599"/>
              </a:lnSpc>
            </a:pPr>
            <a:r>
              <a:rPr lang="en-US" sz="2999">
                <a:solidFill>
                  <a:srgbClr val="33326D"/>
                </a:solidFill>
                <a:latin typeface="DM Sans"/>
              </a:rPr>
              <a:t>Cung cấp những sản phẩm và dịch vụ gắn liền với thương hiệu Hoa Sen, đảm bảo chất lượng quốc tế, giá cả hợp lý, mẫu mã đa dạng, thân thiện môi trường, đáp ứng tốt nhất nhu cầu của xã hội.</a:t>
            </a:r>
          </a:p>
        </p:txBody>
      </p:sp>
      <p:sp>
        <p:nvSpPr>
          <p:cNvPr name="TextBox 24" id="24"/>
          <p:cNvSpPr txBox="true"/>
          <p:nvPr/>
        </p:nvSpPr>
        <p:spPr>
          <a:xfrm rot="0">
            <a:off x="3255215" y="1046585"/>
            <a:ext cx="2131694" cy="495300"/>
          </a:xfrm>
          <a:prstGeom prst="rect">
            <a:avLst/>
          </a:prstGeom>
        </p:spPr>
        <p:txBody>
          <a:bodyPr anchor="t" rtlCol="false" tIns="0" lIns="0" bIns="0" rIns="0">
            <a:spAutoFit/>
          </a:bodyPr>
          <a:lstStyle/>
          <a:p>
            <a:pPr algn="just">
              <a:lnSpc>
                <a:spcPts val="3959"/>
              </a:lnSpc>
            </a:pPr>
            <a:r>
              <a:rPr lang="en-US" sz="3299">
                <a:solidFill>
                  <a:srgbClr val="33326D"/>
                </a:solidFill>
                <a:latin typeface="DM Sans Bold"/>
              </a:rPr>
              <a:t>Tầm nhìn</a:t>
            </a:r>
          </a:p>
        </p:txBody>
      </p:sp>
      <p:sp>
        <p:nvSpPr>
          <p:cNvPr name="TextBox 25" id="25"/>
          <p:cNvSpPr txBox="true"/>
          <p:nvPr/>
        </p:nvSpPr>
        <p:spPr>
          <a:xfrm rot="0">
            <a:off x="11646379" y="1067832"/>
            <a:ext cx="2131694" cy="495300"/>
          </a:xfrm>
          <a:prstGeom prst="rect">
            <a:avLst/>
          </a:prstGeom>
        </p:spPr>
        <p:txBody>
          <a:bodyPr anchor="t" rtlCol="false" tIns="0" lIns="0" bIns="0" rIns="0">
            <a:spAutoFit/>
          </a:bodyPr>
          <a:lstStyle/>
          <a:p>
            <a:pPr algn="just">
              <a:lnSpc>
                <a:spcPts val="3959"/>
              </a:lnSpc>
            </a:pPr>
            <a:r>
              <a:rPr lang="en-US" sz="3299">
                <a:solidFill>
                  <a:srgbClr val="33326D"/>
                </a:solidFill>
                <a:latin typeface="DM Sans Bold"/>
              </a:rPr>
              <a:t>Sứ mệnh</a:t>
            </a:r>
          </a:p>
        </p:txBody>
      </p:sp>
      <p:sp>
        <p:nvSpPr>
          <p:cNvPr name="TextBox 26" id="26"/>
          <p:cNvSpPr txBox="true"/>
          <p:nvPr/>
        </p:nvSpPr>
        <p:spPr>
          <a:xfrm rot="0">
            <a:off x="3239366" y="6522171"/>
            <a:ext cx="3361255" cy="495300"/>
          </a:xfrm>
          <a:prstGeom prst="rect">
            <a:avLst/>
          </a:prstGeom>
        </p:spPr>
        <p:txBody>
          <a:bodyPr anchor="t" rtlCol="false" tIns="0" lIns="0" bIns="0" rIns="0">
            <a:spAutoFit/>
          </a:bodyPr>
          <a:lstStyle/>
          <a:p>
            <a:pPr algn="just">
              <a:lnSpc>
                <a:spcPts val="3959"/>
              </a:lnSpc>
            </a:pPr>
            <a:r>
              <a:rPr lang="en-US" sz="3299">
                <a:solidFill>
                  <a:srgbClr val="33326D"/>
                </a:solidFill>
                <a:latin typeface="DM Sans Bold"/>
              </a:rPr>
              <a:t>Giá trị cốt lõi</a:t>
            </a:r>
          </a:p>
        </p:txBody>
      </p:sp>
      <p:sp>
        <p:nvSpPr>
          <p:cNvPr name="TextBox 27" id="27"/>
          <p:cNvSpPr txBox="true"/>
          <p:nvPr/>
        </p:nvSpPr>
        <p:spPr>
          <a:xfrm rot="0">
            <a:off x="11630530" y="6543418"/>
            <a:ext cx="4949013" cy="495300"/>
          </a:xfrm>
          <a:prstGeom prst="rect">
            <a:avLst/>
          </a:prstGeom>
        </p:spPr>
        <p:txBody>
          <a:bodyPr anchor="t" rtlCol="false" tIns="0" lIns="0" bIns="0" rIns="0">
            <a:spAutoFit/>
          </a:bodyPr>
          <a:lstStyle/>
          <a:p>
            <a:pPr algn="just">
              <a:lnSpc>
                <a:spcPts val="3959"/>
              </a:lnSpc>
            </a:pPr>
            <a:r>
              <a:rPr lang="en-US" sz="3299">
                <a:solidFill>
                  <a:srgbClr val="33326D"/>
                </a:solidFill>
                <a:latin typeface="DM Sans Bold"/>
              </a:rPr>
              <a:t>Văn hóa doanh nghiệp</a:t>
            </a:r>
          </a:p>
        </p:txBody>
      </p:sp>
      <p:sp>
        <p:nvSpPr>
          <p:cNvPr name="TextBox 28" id="28"/>
          <p:cNvSpPr txBox="true"/>
          <p:nvPr/>
        </p:nvSpPr>
        <p:spPr>
          <a:xfrm rot="0">
            <a:off x="1705643" y="7597630"/>
            <a:ext cx="6742752" cy="1790700"/>
          </a:xfrm>
          <a:prstGeom prst="rect">
            <a:avLst/>
          </a:prstGeom>
        </p:spPr>
        <p:txBody>
          <a:bodyPr anchor="t" rtlCol="false" tIns="0" lIns="0" bIns="0" rIns="0">
            <a:spAutoFit/>
          </a:bodyPr>
          <a:lstStyle/>
          <a:p>
            <a:pPr algn="just">
              <a:lnSpc>
                <a:spcPts val="3599"/>
              </a:lnSpc>
            </a:pPr>
            <a:r>
              <a:rPr lang="en-US" sz="2999">
                <a:solidFill>
                  <a:srgbClr val="33326D"/>
                </a:solidFill>
                <a:latin typeface="DM Sans"/>
              </a:rPr>
              <a:t>Cung cấp những sản phẩm và dịch vụ gắn liền với thương hiệu Hoa Sen, đảm bảo chất lượng quốc tế, giá cả hợp lý, mẫu</a:t>
            </a:r>
          </a:p>
        </p:txBody>
      </p:sp>
      <p:sp>
        <p:nvSpPr>
          <p:cNvPr name="TextBox 29" id="29"/>
          <p:cNvSpPr txBox="true"/>
          <p:nvPr/>
        </p:nvSpPr>
        <p:spPr>
          <a:xfrm rot="0">
            <a:off x="9820943" y="7597630"/>
            <a:ext cx="6742752" cy="1790700"/>
          </a:xfrm>
          <a:prstGeom prst="rect">
            <a:avLst/>
          </a:prstGeom>
        </p:spPr>
        <p:txBody>
          <a:bodyPr anchor="t" rtlCol="false" tIns="0" lIns="0" bIns="0" rIns="0">
            <a:spAutoFit/>
          </a:bodyPr>
          <a:lstStyle/>
          <a:p>
            <a:pPr algn="just">
              <a:lnSpc>
                <a:spcPts val="3599"/>
              </a:lnSpc>
            </a:pPr>
            <a:r>
              <a:rPr lang="en-US" sz="2999">
                <a:solidFill>
                  <a:srgbClr val="33326D"/>
                </a:solidFill>
                <a:latin typeface="DM Sans"/>
              </a:rPr>
              <a:t>Cung cấp những sản phẩm và dịch vụ gắn liền với thương hiệu Hoa Sen, đảm bảo chất lượng quốc tế, giá cả hợp lý, mẫu</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421351"/>
            <a:ext cx="5207445" cy="2432143"/>
            <a:chOff x="0" y="0"/>
            <a:chExt cx="1899690" cy="887252"/>
          </a:xfrm>
        </p:grpSpPr>
        <p:sp>
          <p:nvSpPr>
            <p:cNvPr name="Freeform 3" id="3"/>
            <p:cNvSpPr/>
            <p:nvPr/>
          </p:nvSpPr>
          <p:spPr>
            <a:xfrm flipH="false" flipV="false" rot="0">
              <a:off x="0" y="0"/>
              <a:ext cx="1899690" cy="887253"/>
            </a:xfrm>
            <a:custGeom>
              <a:avLst/>
              <a:gdLst/>
              <a:ahLst/>
              <a:cxnLst/>
              <a:rect r="r" b="b" t="t" l="l"/>
              <a:pathLst>
                <a:path h="887253" w="1899690">
                  <a:moveTo>
                    <a:pt x="1775230" y="887252"/>
                  </a:moveTo>
                  <a:lnTo>
                    <a:pt x="124460" y="887252"/>
                  </a:lnTo>
                  <a:cubicBezTo>
                    <a:pt x="55880" y="887252"/>
                    <a:pt x="0" y="831373"/>
                    <a:pt x="0" y="762792"/>
                  </a:cubicBezTo>
                  <a:lnTo>
                    <a:pt x="0" y="124460"/>
                  </a:lnTo>
                  <a:cubicBezTo>
                    <a:pt x="0" y="55880"/>
                    <a:pt x="55880" y="0"/>
                    <a:pt x="124460" y="0"/>
                  </a:cubicBezTo>
                  <a:lnTo>
                    <a:pt x="1775230" y="0"/>
                  </a:lnTo>
                  <a:cubicBezTo>
                    <a:pt x="1843810" y="0"/>
                    <a:pt x="1899690" y="55880"/>
                    <a:pt x="1899690" y="124460"/>
                  </a:cubicBezTo>
                  <a:lnTo>
                    <a:pt x="1899690" y="762793"/>
                  </a:lnTo>
                  <a:cubicBezTo>
                    <a:pt x="1899690" y="831373"/>
                    <a:pt x="1843810" y="887253"/>
                    <a:pt x="1775230" y="887253"/>
                  </a:cubicBezTo>
                  <a:close/>
                </a:path>
              </a:pathLst>
            </a:custGeom>
            <a:solidFill>
              <a:srgbClr val="EDF1F2">
                <a:alpha val="30980"/>
              </a:srgbClr>
            </a:solidFill>
          </p:spPr>
        </p:sp>
      </p:grpSp>
      <p:sp>
        <p:nvSpPr>
          <p:cNvPr name="Freeform 4" id="4"/>
          <p:cNvSpPr/>
          <p:nvPr/>
        </p:nvSpPr>
        <p:spPr>
          <a:xfrm flipH="false" flipV="false" rot="5009839">
            <a:off x="-114501" y="3795875"/>
            <a:ext cx="1423391" cy="706358"/>
          </a:xfrm>
          <a:custGeom>
            <a:avLst/>
            <a:gdLst/>
            <a:ahLst/>
            <a:cxnLst/>
            <a:rect r="r" b="b" t="t" l="l"/>
            <a:pathLst>
              <a:path h="706358" w="1423391">
                <a:moveTo>
                  <a:pt x="0" y="0"/>
                </a:moveTo>
                <a:lnTo>
                  <a:pt x="1423390" y="0"/>
                </a:lnTo>
                <a:lnTo>
                  <a:pt x="1423390" y="706357"/>
                </a:lnTo>
                <a:lnTo>
                  <a:pt x="0" y="706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8100000">
            <a:off x="12667705" y="8404343"/>
            <a:ext cx="1675183" cy="831310"/>
          </a:xfrm>
          <a:custGeom>
            <a:avLst/>
            <a:gdLst/>
            <a:ahLst/>
            <a:cxnLst/>
            <a:rect r="r" b="b" t="t" l="l"/>
            <a:pathLst>
              <a:path h="831310" w="1675183">
                <a:moveTo>
                  <a:pt x="1675183" y="831310"/>
                </a:moveTo>
                <a:lnTo>
                  <a:pt x="0" y="831310"/>
                </a:lnTo>
                <a:lnTo>
                  <a:pt x="0" y="0"/>
                </a:lnTo>
                <a:lnTo>
                  <a:pt x="1675183" y="0"/>
                </a:lnTo>
                <a:lnTo>
                  <a:pt x="1675183" y="83131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01047" y="5286965"/>
            <a:ext cx="5262751" cy="3037733"/>
            <a:chOff x="0" y="0"/>
            <a:chExt cx="1919866" cy="1108173"/>
          </a:xfrm>
        </p:grpSpPr>
        <p:sp>
          <p:nvSpPr>
            <p:cNvPr name="Freeform 7" id="7"/>
            <p:cNvSpPr/>
            <p:nvPr/>
          </p:nvSpPr>
          <p:spPr>
            <a:xfrm flipH="false" flipV="false" rot="0">
              <a:off x="0" y="0"/>
              <a:ext cx="1919866" cy="1108173"/>
            </a:xfrm>
            <a:custGeom>
              <a:avLst/>
              <a:gdLst/>
              <a:ahLst/>
              <a:cxnLst/>
              <a:rect r="r" b="b" t="t" l="l"/>
              <a:pathLst>
                <a:path h="1108173" w="1919866">
                  <a:moveTo>
                    <a:pt x="1795406" y="1108173"/>
                  </a:moveTo>
                  <a:lnTo>
                    <a:pt x="124460" y="1108173"/>
                  </a:lnTo>
                  <a:cubicBezTo>
                    <a:pt x="55880" y="1108173"/>
                    <a:pt x="0" y="1052293"/>
                    <a:pt x="0" y="983713"/>
                  </a:cubicBezTo>
                  <a:lnTo>
                    <a:pt x="0" y="124460"/>
                  </a:lnTo>
                  <a:cubicBezTo>
                    <a:pt x="0" y="55880"/>
                    <a:pt x="55880" y="0"/>
                    <a:pt x="124460" y="0"/>
                  </a:cubicBezTo>
                  <a:lnTo>
                    <a:pt x="1795406" y="0"/>
                  </a:lnTo>
                  <a:cubicBezTo>
                    <a:pt x="1863986" y="0"/>
                    <a:pt x="1919866" y="55880"/>
                    <a:pt x="1919866" y="124460"/>
                  </a:cubicBezTo>
                  <a:lnTo>
                    <a:pt x="1919866" y="983713"/>
                  </a:lnTo>
                  <a:cubicBezTo>
                    <a:pt x="1919866" y="1052293"/>
                    <a:pt x="1863986" y="1108173"/>
                    <a:pt x="1795406" y="1108173"/>
                  </a:cubicBezTo>
                  <a:close/>
                </a:path>
              </a:pathLst>
            </a:custGeom>
            <a:solidFill>
              <a:srgbClr val="EDF1F2">
                <a:alpha val="52941"/>
              </a:srgbClr>
            </a:solidFill>
          </p:spPr>
        </p:sp>
      </p:grpSp>
      <p:sp>
        <p:nvSpPr>
          <p:cNvPr name="TextBox 8" id="8"/>
          <p:cNvSpPr txBox="true"/>
          <p:nvPr/>
        </p:nvSpPr>
        <p:spPr>
          <a:xfrm rot="0">
            <a:off x="1249928" y="5445378"/>
            <a:ext cx="4740663" cy="24625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a:rPr>
              <a:t>Xác định các công việc cần thực hiện, thời gian hoàn thành, và nguồn lực cần thiết.</a:t>
            </a:r>
          </a:p>
          <a:p>
            <a:pPr algn="just" marL="0" indent="0" lvl="0">
              <a:lnSpc>
                <a:spcPts val="3919"/>
              </a:lnSpc>
              <a:spcBef>
                <a:spcPct val="0"/>
              </a:spcBef>
            </a:pPr>
          </a:p>
        </p:txBody>
      </p:sp>
      <p:grpSp>
        <p:nvGrpSpPr>
          <p:cNvPr name="Group 9" id="9"/>
          <p:cNvGrpSpPr/>
          <p:nvPr/>
        </p:nvGrpSpPr>
        <p:grpSpPr>
          <a:xfrm rot="0">
            <a:off x="6845939" y="7240745"/>
            <a:ext cx="5207445" cy="2432143"/>
            <a:chOff x="0" y="0"/>
            <a:chExt cx="1899690" cy="887252"/>
          </a:xfrm>
        </p:grpSpPr>
        <p:sp>
          <p:nvSpPr>
            <p:cNvPr name="Freeform 10" id="10"/>
            <p:cNvSpPr/>
            <p:nvPr/>
          </p:nvSpPr>
          <p:spPr>
            <a:xfrm flipH="false" flipV="false" rot="0">
              <a:off x="0" y="0"/>
              <a:ext cx="1899690" cy="887253"/>
            </a:xfrm>
            <a:custGeom>
              <a:avLst/>
              <a:gdLst/>
              <a:ahLst/>
              <a:cxnLst/>
              <a:rect r="r" b="b" t="t" l="l"/>
              <a:pathLst>
                <a:path h="887253" w="1899690">
                  <a:moveTo>
                    <a:pt x="1775230" y="887252"/>
                  </a:moveTo>
                  <a:lnTo>
                    <a:pt x="124460" y="887252"/>
                  </a:lnTo>
                  <a:cubicBezTo>
                    <a:pt x="55880" y="887252"/>
                    <a:pt x="0" y="831373"/>
                    <a:pt x="0" y="762792"/>
                  </a:cubicBezTo>
                  <a:lnTo>
                    <a:pt x="0" y="124460"/>
                  </a:lnTo>
                  <a:cubicBezTo>
                    <a:pt x="0" y="55880"/>
                    <a:pt x="55880" y="0"/>
                    <a:pt x="124460" y="0"/>
                  </a:cubicBezTo>
                  <a:lnTo>
                    <a:pt x="1775230" y="0"/>
                  </a:lnTo>
                  <a:cubicBezTo>
                    <a:pt x="1843810" y="0"/>
                    <a:pt x="1899690" y="55880"/>
                    <a:pt x="1899690" y="124460"/>
                  </a:cubicBezTo>
                  <a:lnTo>
                    <a:pt x="1899690" y="762793"/>
                  </a:lnTo>
                  <a:cubicBezTo>
                    <a:pt x="1899690" y="831373"/>
                    <a:pt x="1843810" y="887253"/>
                    <a:pt x="1775230" y="887253"/>
                  </a:cubicBezTo>
                  <a:close/>
                </a:path>
              </a:pathLst>
            </a:custGeom>
            <a:solidFill>
              <a:srgbClr val="EDF1F2">
                <a:alpha val="26667"/>
              </a:srgbClr>
            </a:solidFill>
          </p:spPr>
        </p:sp>
      </p:grpSp>
      <p:sp>
        <p:nvSpPr>
          <p:cNvPr name="Freeform 11" id="11"/>
          <p:cNvSpPr/>
          <p:nvPr/>
        </p:nvSpPr>
        <p:spPr>
          <a:xfrm flipH="false" flipV="false" rot="1055165">
            <a:off x="5035134" y="8939129"/>
            <a:ext cx="1721953" cy="854519"/>
          </a:xfrm>
          <a:custGeom>
            <a:avLst/>
            <a:gdLst/>
            <a:ahLst/>
            <a:cxnLst/>
            <a:rect r="r" b="b" t="t" l="l"/>
            <a:pathLst>
              <a:path h="854519" w="1721953">
                <a:moveTo>
                  <a:pt x="0" y="0"/>
                </a:moveTo>
                <a:lnTo>
                  <a:pt x="1721952" y="0"/>
                </a:lnTo>
                <a:lnTo>
                  <a:pt x="1721952" y="854519"/>
                </a:lnTo>
                <a:lnTo>
                  <a:pt x="0" y="8545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6845939" y="6773278"/>
            <a:ext cx="6659357"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3. Thực hiện dự án</a:t>
            </a:r>
          </a:p>
        </p:txBody>
      </p:sp>
      <p:grpSp>
        <p:nvGrpSpPr>
          <p:cNvPr name="Group 13" id="13"/>
          <p:cNvGrpSpPr/>
          <p:nvPr/>
        </p:nvGrpSpPr>
        <p:grpSpPr>
          <a:xfrm rot="0">
            <a:off x="12409464" y="5635119"/>
            <a:ext cx="5207445" cy="2432143"/>
            <a:chOff x="0" y="0"/>
            <a:chExt cx="1899690" cy="887252"/>
          </a:xfrm>
        </p:grpSpPr>
        <p:sp>
          <p:nvSpPr>
            <p:cNvPr name="Freeform 14" id="14"/>
            <p:cNvSpPr/>
            <p:nvPr/>
          </p:nvSpPr>
          <p:spPr>
            <a:xfrm flipH="false" flipV="false" rot="0">
              <a:off x="0" y="0"/>
              <a:ext cx="1899690" cy="887253"/>
            </a:xfrm>
            <a:custGeom>
              <a:avLst/>
              <a:gdLst/>
              <a:ahLst/>
              <a:cxnLst/>
              <a:rect r="r" b="b" t="t" l="l"/>
              <a:pathLst>
                <a:path h="887253" w="1899690">
                  <a:moveTo>
                    <a:pt x="1775230" y="887252"/>
                  </a:moveTo>
                  <a:lnTo>
                    <a:pt x="124460" y="887252"/>
                  </a:lnTo>
                  <a:cubicBezTo>
                    <a:pt x="55880" y="887252"/>
                    <a:pt x="0" y="831373"/>
                    <a:pt x="0" y="762792"/>
                  </a:cubicBezTo>
                  <a:lnTo>
                    <a:pt x="0" y="124460"/>
                  </a:lnTo>
                  <a:cubicBezTo>
                    <a:pt x="0" y="55880"/>
                    <a:pt x="55880" y="0"/>
                    <a:pt x="124460" y="0"/>
                  </a:cubicBezTo>
                  <a:lnTo>
                    <a:pt x="1775230" y="0"/>
                  </a:lnTo>
                  <a:cubicBezTo>
                    <a:pt x="1843810" y="0"/>
                    <a:pt x="1899690" y="55880"/>
                    <a:pt x="1899690" y="124460"/>
                  </a:cubicBezTo>
                  <a:lnTo>
                    <a:pt x="1899690" y="762793"/>
                  </a:lnTo>
                  <a:cubicBezTo>
                    <a:pt x="1899690" y="831373"/>
                    <a:pt x="1843810" y="887253"/>
                    <a:pt x="1775230" y="887253"/>
                  </a:cubicBezTo>
                  <a:close/>
                </a:path>
              </a:pathLst>
            </a:custGeom>
            <a:solidFill>
              <a:srgbClr val="EDF1F2">
                <a:alpha val="26667"/>
              </a:srgbClr>
            </a:solidFill>
          </p:spPr>
        </p:sp>
      </p:grpSp>
      <p:grpSp>
        <p:nvGrpSpPr>
          <p:cNvPr name="Group 15" id="15"/>
          <p:cNvGrpSpPr/>
          <p:nvPr/>
        </p:nvGrpSpPr>
        <p:grpSpPr>
          <a:xfrm rot="0">
            <a:off x="9359735" y="1316576"/>
            <a:ext cx="7336760" cy="1814754"/>
            <a:chOff x="0" y="0"/>
            <a:chExt cx="2676470" cy="662027"/>
          </a:xfrm>
        </p:grpSpPr>
        <p:sp>
          <p:nvSpPr>
            <p:cNvPr name="Freeform 16" id="16"/>
            <p:cNvSpPr/>
            <p:nvPr/>
          </p:nvSpPr>
          <p:spPr>
            <a:xfrm flipH="false" flipV="false" rot="0">
              <a:off x="0" y="0"/>
              <a:ext cx="2676470" cy="662027"/>
            </a:xfrm>
            <a:custGeom>
              <a:avLst/>
              <a:gdLst/>
              <a:ahLst/>
              <a:cxnLst/>
              <a:rect r="r" b="b" t="t" l="l"/>
              <a:pathLst>
                <a:path h="662027" w="2676470">
                  <a:moveTo>
                    <a:pt x="2552010" y="662027"/>
                  </a:moveTo>
                  <a:lnTo>
                    <a:pt x="124460" y="662027"/>
                  </a:lnTo>
                  <a:cubicBezTo>
                    <a:pt x="55880" y="662027"/>
                    <a:pt x="0" y="606147"/>
                    <a:pt x="0" y="537567"/>
                  </a:cubicBezTo>
                  <a:lnTo>
                    <a:pt x="0" y="124460"/>
                  </a:lnTo>
                  <a:cubicBezTo>
                    <a:pt x="0" y="55880"/>
                    <a:pt x="55880" y="0"/>
                    <a:pt x="124460" y="0"/>
                  </a:cubicBezTo>
                  <a:lnTo>
                    <a:pt x="2552010" y="0"/>
                  </a:lnTo>
                  <a:cubicBezTo>
                    <a:pt x="2620590" y="0"/>
                    <a:pt x="2676470" y="55880"/>
                    <a:pt x="2676470" y="124460"/>
                  </a:cubicBezTo>
                  <a:lnTo>
                    <a:pt x="2676470" y="537567"/>
                  </a:lnTo>
                  <a:cubicBezTo>
                    <a:pt x="2676470" y="606147"/>
                    <a:pt x="2620590" y="662027"/>
                    <a:pt x="2552010" y="662027"/>
                  </a:cubicBezTo>
                  <a:close/>
                </a:path>
              </a:pathLst>
            </a:custGeom>
            <a:solidFill>
              <a:srgbClr val="EDF1F2">
                <a:alpha val="26667"/>
              </a:srgbClr>
            </a:solidFill>
          </p:spPr>
        </p:sp>
      </p:grpSp>
      <p:sp>
        <p:nvSpPr>
          <p:cNvPr name="Freeform 17" id="17"/>
          <p:cNvSpPr/>
          <p:nvPr/>
        </p:nvSpPr>
        <p:spPr>
          <a:xfrm flipH="false" flipV="false" rot="-6101114">
            <a:off x="16343004" y="2996200"/>
            <a:ext cx="1721953" cy="854519"/>
          </a:xfrm>
          <a:custGeom>
            <a:avLst/>
            <a:gdLst/>
            <a:ahLst/>
            <a:cxnLst/>
            <a:rect r="r" b="b" t="t" l="l"/>
            <a:pathLst>
              <a:path h="854519" w="1721953">
                <a:moveTo>
                  <a:pt x="0" y="0"/>
                </a:moveTo>
                <a:lnTo>
                  <a:pt x="1721953" y="0"/>
                </a:lnTo>
                <a:lnTo>
                  <a:pt x="1721953" y="854519"/>
                </a:lnTo>
                <a:lnTo>
                  <a:pt x="0" y="8545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8" id="18"/>
          <p:cNvPicPr>
            <a:picLocks noChangeAspect="true"/>
          </p:cNvPicPr>
          <p:nvPr/>
        </p:nvPicPr>
        <p:blipFill>
          <a:blip r:embed="rId10"/>
          <a:srcRect l="0" t="0" r="0" b="0"/>
          <a:stretch>
            <a:fillRect/>
          </a:stretch>
        </p:blipFill>
        <p:spPr>
          <a:xfrm flipH="false" flipV="false" rot="0">
            <a:off x="6845939" y="3805922"/>
            <a:ext cx="1577614" cy="686262"/>
          </a:xfrm>
          <a:prstGeom prst="rect">
            <a:avLst/>
          </a:prstGeom>
        </p:spPr>
      </p:pic>
      <p:sp>
        <p:nvSpPr>
          <p:cNvPr name="TextBox 19" id="19"/>
          <p:cNvSpPr txBox="true"/>
          <p:nvPr/>
        </p:nvSpPr>
        <p:spPr>
          <a:xfrm rot="0">
            <a:off x="1028700" y="814899"/>
            <a:ext cx="6659357"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1.Khởi tạo dự án</a:t>
            </a:r>
          </a:p>
        </p:txBody>
      </p:sp>
      <p:sp>
        <p:nvSpPr>
          <p:cNvPr name="TextBox 20" id="20"/>
          <p:cNvSpPr txBox="true"/>
          <p:nvPr/>
        </p:nvSpPr>
        <p:spPr>
          <a:xfrm rot="0">
            <a:off x="6652365" y="4619625"/>
            <a:ext cx="5256966" cy="1047750"/>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MÔ TẢ QUY TRÌNH </a:t>
            </a:r>
          </a:p>
          <a:p>
            <a:pPr algn="ctr">
              <a:lnSpc>
                <a:spcPts val="4199"/>
              </a:lnSpc>
            </a:pPr>
            <a:r>
              <a:rPr lang="en-US" sz="3499">
                <a:solidFill>
                  <a:srgbClr val="33326D"/>
                </a:solidFill>
                <a:latin typeface="DM Sans Bold"/>
              </a:rPr>
              <a:t>QUẢN LÝ DỰ ÁN</a:t>
            </a:r>
          </a:p>
        </p:txBody>
      </p:sp>
      <p:sp>
        <p:nvSpPr>
          <p:cNvPr name="TextBox 21" id="21"/>
          <p:cNvSpPr txBox="true"/>
          <p:nvPr/>
        </p:nvSpPr>
        <p:spPr>
          <a:xfrm rot="0">
            <a:off x="1277581" y="1579764"/>
            <a:ext cx="4740663" cy="1471930"/>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3A4096"/>
                </a:solidFill>
                <a:latin typeface="DM Sans"/>
              </a:rPr>
              <a:t>Xác định mục tiêu, phạm vi, và các bên liên quan của dự án.</a:t>
            </a:r>
          </a:p>
        </p:txBody>
      </p:sp>
      <p:sp>
        <p:nvSpPr>
          <p:cNvPr name="TextBox 22" id="22"/>
          <p:cNvSpPr txBox="true"/>
          <p:nvPr/>
        </p:nvSpPr>
        <p:spPr>
          <a:xfrm rot="0">
            <a:off x="1028700" y="4676623"/>
            <a:ext cx="4989544"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2. Lập kế hoạch dự án</a:t>
            </a:r>
          </a:p>
        </p:txBody>
      </p:sp>
      <p:sp>
        <p:nvSpPr>
          <p:cNvPr name="TextBox 23" id="23"/>
          <p:cNvSpPr txBox="true"/>
          <p:nvPr/>
        </p:nvSpPr>
        <p:spPr>
          <a:xfrm rot="0">
            <a:off x="7094820" y="7399158"/>
            <a:ext cx="4740663" cy="1967230"/>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3A4096"/>
                </a:solidFill>
                <a:latin typeface="DM Sans"/>
              </a:rPr>
              <a:t>Theo dõi tiến độ dự án, giải quyết các vấn đề phát sinh, và đảm bảo dự án hoàn thành đúng kế hoạch.</a:t>
            </a:r>
          </a:p>
        </p:txBody>
      </p:sp>
      <p:sp>
        <p:nvSpPr>
          <p:cNvPr name="TextBox 24" id="24"/>
          <p:cNvSpPr txBox="true"/>
          <p:nvPr/>
        </p:nvSpPr>
        <p:spPr>
          <a:xfrm rot="0">
            <a:off x="12658345" y="4591050"/>
            <a:ext cx="5138418" cy="94371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4. Giám sát và kiểm soát dự án</a:t>
            </a:r>
          </a:p>
        </p:txBody>
      </p:sp>
      <p:sp>
        <p:nvSpPr>
          <p:cNvPr name="TextBox 25" id="25"/>
          <p:cNvSpPr txBox="true"/>
          <p:nvPr/>
        </p:nvSpPr>
        <p:spPr>
          <a:xfrm rot="0">
            <a:off x="12658345" y="5793532"/>
            <a:ext cx="4740663" cy="1967230"/>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3A4096"/>
                </a:solidFill>
                <a:latin typeface="DM Sans"/>
              </a:rPr>
              <a:t>Theo dõi tiến độ dự án, so sánh với kế hoạch ban đầu, và thực hiện điều chỉnh nếu cần thiết.</a:t>
            </a:r>
          </a:p>
        </p:txBody>
      </p:sp>
      <p:sp>
        <p:nvSpPr>
          <p:cNvPr name="TextBox 26" id="26"/>
          <p:cNvSpPr txBox="true"/>
          <p:nvPr/>
        </p:nvSpPr>
        <p:spPr>
          <a:xfrm rot="0">
            <a:off x="9608616" y="744334"/>
            <a:ext cx="7378347" cy="467467"/>
          </a:xfrm>
          <a:prstGeom prst="rect">
            <a:avLst/>
          </a:prstGeom>
        </p:spPr>
        <p:txBody>
          <a:bodyPr anchor="t" rtlCol="false" tIns="0" lIns="0" bIns="0" rIns="0">
            <a:spAutoFit/>
          </a:bodyPr>
          <a:lstStyle/>
          <a:p>
            <a:pPr>
              <a:lnSpc>
                <a:spcPts val="3824"/>
              </a:lnSpc>
            </a:pPr>
            <a:r>
              <a:rPr lang="en-US" sz="2941" spc="58">
                <a:solidFill>
                  <a:srgbClr val="3A4096"/>
                </a:solidFill>
                <a:latin typeface="Montserrat Ultra-Bold"/>
              </a:rPr>
              <a:t>5. Kết thúc dự án</a:t>
            </a:r>
          </a:p>
        </p:txBody>
      </p:sp>
      <p:sp>
        <p:nvSpPr>
          <p:cNvPr name="TextBox 27" id="27"/>
          <p:cNvSpPr txBox="true"/>
          <p:nvPr/>
        </p:nvSpPr>
        <p:spPr>
          <a:xfrm rot="0">
            <a:off x="9608616" y="1474989"/>
            <a:ext cx="6842325" cy="14719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a:rPr>
              <a:t>Đánh giá kết quả dự án, rút kinh nghiệm và bàn giao sản phẩm cuối cùng.</a:t>
            </a:r>
          </a:p>
          <a:p>
            <a:pPr algn="just" marL="0" indent="0" lvl="0">
              <a:lnSpc>
                <a:spcPts val="3919"/>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4" id="4"/>
          <p:cNvGrpSpPr/>
          <p:nvPr/>
        </p:nvGrpSpPr>
        <p:grpSpPr>
          <a:xfrm rot="0">
            <a:off x="0" y="8430205"/>
            <a:ext cx="1859770" cy="1856795"/>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6" id="6"/>
          <p:cNvSpPr/>
          <p:nvPr/>
        </p:nvSpPr>
        <p:spPr>
          <a:xfrm flipH="false" flipV="false" rot="0">
            <a:off x="2182210" y="1520250"/>
            <a:ext cx="13923580" cy="7838353"/>
          </a:xfrm>
          <a:custGeom>
            <a:avLst/>
            <a:gdLst/>
            <a:ahLst/>
            <a:cxnLst/>
            <a:rect r="r" b="b" t="t" l="l"/>
            <a:pathLst>
              <a:path h="7838353" w="13923580">
                <a:moveTo>
                  <a:pt x="0" y="0"/>
                </a:moveTo>
                <a:lnTo>
                  <a:pt x="13923580" y="0"/>
                </a:lnTo>
                <a:lnTo>
                  <a:pt x="13923580" y="7838353"/>
                </a:lnTo>
                <a:lnTo>
                  <a:pt x="0" y="7838353"/>
                </a:lnTo>
                <a:lnTo>
                  <a:pt x="0" y="0"/>
                </a:lnTo>
                <a:close/>
              </a:path>
            </a:pathLst>
          </a:custGeom>
          <a:blipFill>
            <a:blip r:embed="rId2"/>
            <a:stretch>
              <a:fillRect l="0" t="0" r="0" b="0"/>
            </a:stretch>
          </a:blipFill>
        </p:spPr>
      </p:sp>
      <p:sp>
        <p:nvSpPr>
          <p:cNvPr name="TextBox 7" id="7"/>
          <p:cNvSpPr txBox="true"/>
          <p:nvPr/>
        </p:nvSpPr>
        <p:spPr>
          <a:xfrm rot="0">
            <a:off x="2367500" y="404522"/>
            <a:ext cx="13552999"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SƠ ĐỒ PPMN - QUY TRÌNH QUẢN LÝ DỰ ÁN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51719" y="612708"/>
            <a:ext cx="1862191" cy="308108"/>
          </a:xfrm>
          <a:custGeom>
            <a:avLst/>
            <a:gdLst/>
            <a:ahLst/>
            <a:cxnLst/>
            <a:rect r="r" b="b" t="t" l="l"/>
            <a:pathLst>
              <a:path h="308108" w="1862191">
                <a:moveTo>
                  <a:pt x="0" y="0"/>
                </a:moveTo>
                <a:lnTo>
                  <a:pt x="1862191" y="0"/>
                </a:lnTo>
                <a:lnTo>
                  <a:pt x="1862191" y="308109"/>
                </a:lnTo>
                <a:lnTo>
                  <a:pt x="0" y="3081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15118" y="504825"/>
            <a:ext cx="11257763"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XÂY DỰNG CƠ SỞ DỮ LIỆU</a:t>
            </a:r>
          </a:p>
        </p:txBody>
      </p:sp>
      <p:sp>
        <p:nvSpPr>
          <p:cNvPr name="TextBox 4" id="4"/>
          <p:cNvSpPr txBox="true"/>
          <p:nvPr/>
        </p:nvSpPr>
        <p:spPr>
          <a:xfrm rot="0">
            <a:off x="2456589" y="1720974"/>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mục tiêu dự án</a:t>
            </a:r>
          </a:p>
          <a:p>
            <a:pPr algn="just" marL="604518" indent="-302259" lvl="1">
              <a:lnSpc>
                <a:spcPts val="3919"/>
              </a:lnSpc>
              <a:buFont typeface="Arial"/>
              <a:buChar char="•"/>
            </a:pPr>
            <a:r>
              <a:rPr lang="en-US" sz="2799">
                <a:solidFill>
                  <a:srgbClr val="3A4096"/>
                </a:solidFill>
                <a:latin typeface="DM Sans"/>
              </a:rPr>
              <a:t>Mã mục tiêu</a:t>
            </a:r>
          </a:p>
          <a:p>
            <a:pPr algn="just" marL="604518" indent="-302259" lvl="1">
              <a:lnSpc>
                <a:spcPts val="3919"/>
              </a:lnSpc>
              <a:buFont typeface="Arial"/>
              <a:buChar char="•"/>
            </a:pPr>
            <a:r>
              <a:rPr lang="en-US" sz="2799">
                <a:solidFill>
                  <a:srgbClr val="3A4096"/>
                </a:solidFill>
                <a:latin typeface="DM Sans"/>
              </a:rPr>
              <a:t>Tên mục tiêu</a:t>
            </a:r>
          </a:p>
          <a:p>
            <a:pPr algn="just" marL="604518" indent="-302259" lvl="1">
              <a:lnSpc>
                <a:spcPts val="3919"/>
              </a:lnSpc>
              <a:buFont typeface="Arial"/>
              <a:buChar char="•"/>
            </a:pPr>
            <a:r>
              <a:rPr lang="en-US" sz="2799">
                <a:solidFill>
                  <a:srgbClr val="3A4096"/>
                </a:solidFill>
                <a:latin typeface="DM Sans"/>
              </a:rPr>
              <a:t>Mô tả</a:t>
            </a:r>
          </a:p>
          <a:p>
            <a:pPr algn="just" marL="604518" indent="-302259" lvl="1">
              <a:lnSpc>
                <a:spcPts val="3919"/>
              </a:lnSpc>
              <a:buFont typeface="Arial"/>
              <a:buChar char="•"/>
            </a:pPr>
            <a:r>
              <a:rPr lang="en-US" sz="2799">
                <a:solidFill>
                  <a:srgbClr val="3A4096"/>
                </a:solidFill>
                <a:latin typeface="DM Sans"/>
              </a:rPr>
              <a:t>Loại mục tiêu</a:t>
            </a:r>
          </a:p>
          <a:p>
            <a:pPr algn="just" marL="604518" indent="-302259" lvl="1">
              <a:lnSpc>
                <a:spcPts val="3919"/>
              </a:lnSpc>
              <a:buFont typeface="Arial"/>
              <a:buChar char="•"/>
            </a:pPr>
            <a:r>
              <a:rPr lang="en-US" sz="2799">
                <a:solidFill>
                  <a:srgbClr val="3A4096"/>
                </a:solidFill>
                <a:latin typeface="DM Sans"/>
              </a:rPr>
              <a:t>Trạng thái </a:t>
            </a:r>
          </a:p>
        </p:txBody>
      </p:sp>
      <p:sp>
        <p:nvSpPr>
          <p:cNvPr name="TextBox 5" id="5"/>
          <p:cNvSpPr txBox="true"/>
          <p:nvPr/>
        </p:nvSpPr>
        <p:spPr>
          <a:xfrm rot="0">
            <a:off x="2456589" y="5386320"/>
            <a:ext cx="4519435" cy="29578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Phạm vi dự án</a:t>
            </a:r>
          </a:p>
          <a:p>
            <a:pPr algn="just" marL="604518" indent="-302259" lvl="1">
              <a:lnSpc>
                <a:spcPts val="3919"/>
              </a:lnSpc>
              <a:buFont typeface="Arial"/>
              <a:buChar char="•"/>
            </a:pPr>
            <a:r>
              <a:rPr lang="en-US" sz="2799">
                <a:solidFill>
                  <a:srgbClr val="3A4096"/>
                </a:solidFill>
                <a:latin typeface="DM Sans"/>
              </a:rPr>
              <a:t>Mã phạm vi</a:t>
            </a:r>
          </a:p>
          <a:p>
            <a:pPr algn="just" marL="604518" indent="-302259" lvl="1">
              <a:lnSpc>
                <a:spcPts val="3919"/>
              </a:lnSpc>
              <a:buFont typeface="Arial"/>
              <a:buChar char="•"/>
            </a:pPr>
            <a:r>
              <a:rPr lang="en-US" sz="2799">
                <a:solidFill>
                  <a:srgbClr val="3A4096"/>
                </a:solidFill>
                <a:latin typeface="DM Sans"/>
              </a:rPr>
              <a:t>Tên phạm vi</a:t>
            </a:r>
          </a:p>
          <a:p>
            <a:pPr algn="just" marL="604518" indent="-302259" lvl="1">
              <a:lnSpc>
                <a:spcPts val="3919"/>
              </a:lnSpc>
              <a:buFont typeface="Arial"/>
              <a:buChar char="•"/>
            </a:pPr>
            <a:r>
              <a:rPr lang="en-US" sz="2799">
                <a:solidFill>
                  <a:srgbClr val="3A4096"/>
                </a:solidFill>
                <a:latin typeface="DM Sans"/>
              </a:rPr>
              <a:t>Mô tả</a:t>
            </a:r>
          </a:p>
          <a:p>
            <a:pPr algn="just" marL="604518" indent="-302259" lvl="1">
              <a:lnSpc>
                <a:spcPts val="3919"/>
              </a:lnSpc>
              <a:buFont typeface="Arial"/>
              <a:buChar char="•"/>
            </a:pPr>
            <a:r>
              <a:rPr lang="en-US" sz="2799">
                <a:solidFill>
                  <a:srgbClr val="3A4096"/>
                </a:solidFill>
                <a:latin typeface="DM Sans"/>
              </a:rPr>
              <a:t>Loại phạm vi</a:t>
            </a:r>
          </a:p>
          <a:p>
            <a:pPr algn="just" marL="604518" indent="-302259" lvl="1">
              <a:lnSpc>
                <a:spcPts val="3919"/>
              </a:lnSpc>
              <a:buFont typeface="Arial"/>
              <a:buChar char="•"/>
            </a:pPr>
            <a:r>
              <a:rPr lang="en-US" sz="2799">
                <a:solidFill>
                  <a:srgbClr val="3A4096"/>
                </a:solidFill>
                <a:latin typeface="DM Sans"/>
              </a:rPr>
              <a:t>Trạng thái</a:t>
            </a:r>
          </a:p>
        </p:txBody>
      </p:sp>
      <p:sp>
        <p:nvSpPr>
          <p:cNvPr name="TextBox 6" id="6"/>
          <p:cNvSpPr txBox="true"/>
          <p:nvPr/>
        </p:nvSpPr>
        <p:spPr>
          <a:xfrm rot="0">
            <a:off x="6976025" y="1740436"/>
            <a:ext cx="4519435" cy="34531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Lịch trình dự án:</a:t>
            </a:r>
          </a:p>
          <a:p>
            <a:pPr algn="just" marL="604518" indent="-302259" lvl="1">
              <a:lnSpc>
                <a:spcPts val="3919"/>
              </a:lnSpc>
              <a:buFont typeface="Arial"/>
              <a:buChar char="•"/>
            </a:pPr>
            <a:r>
              <a:rPr lang="en-US" sz="2799">
                <a:solidFill>
                  <a:srgbClr val="3A4096"/>
                </a:solidFill>
                <a:latin typeface="DM Sans"/>
              </a:rPr>
              <a:t>Mã lịch trình</a:t>
            </a:r>
          </a:p>
          <a:p>
            <a:pPr algn="just" marL="604518" indent="-302259" lvl="1">
              <a:lnSpc>
                <a:spcPts val="3919"/>
              </a:lnSpc>
              <a:buFont typeface="Arial"/>
              <a:buChar char="•"/>
            </a:pPr>
            <a:r>
              <a:rPr lang="en-US" sz="2799">
                <a:solidFill>
                  <a:srgbClr val="3A4096"/>
                </a:solidFill>
                <a:latin typeface="DM Sans"/>
              </a:rPr>
              <a:t>Tên lịch trình</a:t>
            </a:r>
          </a:p>
          <a:p>
            <a:pPr algn="just" marL="604518" indent="-302259" lvl="1">
              <a:lnSpc>
                <a:spcPts val="3919"/>
              </a:lnSpc>
              <a:buFont typeface="Arial"/>
              <a:buChar char="•"/>
            </a:pPr>
            <a:r>
              <a:rPr lang="en-US" sz="2799">
                <a:solidFill>
                  <a:srgbClr val="3A4096"/>
                </a:solidFill>
                <a:latin typeface="DM Sans"/>
              </a:rPr>
              <a:t>Mô tả</a:t>
            </a:r>
          </a:p>
          <a:p>
            <a:pPr algn="just" marL="604518" indent="-302259" lvl="1">
              <a:lnSpc>
                <a:spcPts val="3919"/>
              </a:lnSpc>
              <a:buFont typeface="Arial"/>
              <a:buChar char="•"/>
            </a:pPr>
            <a:r>
              <a:rPr lang="en-US" sz="2799">
                <a:solidFill>
                  <a:srgbClr val="3A4096"/>
                </a:solidFill>
                <a:latin typeface="DM Sans"/>
              </a:rPr>
              <a:t>Ngày bắt đầu</a:t>
            </a:r>
          </a:p>
          <a:p>
            <a:pPr algn="just" marL="604518" indent="-302259" lvl="1">
              <a:lnSpc>
                <a:spcPts val="3919"/>
              </a:lnSpc>
              <a:buFont typeface="Arial"/>
              <a:buChar char="•"/>
            </a:pPr>
            <a:r>
              <a:rPr lang="en-US" sz="2799">
                <a:solidFill>
                  <a:srgbClr val="3A4096"/>
                </a:solidFill>
                <a:latin typeface="DM Sans"/>
              </a:rPr>
              <a:t>Ngày kết thúc</a:t>
            </a:r>
          </a:p>
          <a:p>
            <a:pPr algn="just" marL="604518" indent="-302259" lvl="1">
              <a:lnSpc>
                <a:spcPts val="3919"/>
              </a:lnSpc>
              <a:buFont typeface="Arial"/>
              <a:buChar char="•"/>
            </a:pPr>
            <a:r>
              <a:rPr lang="en-US" sz="2799">
                <a:solidFill>
                  <a:srgbClr val="3A4096"/>
                </a:solidFill>
                <a:latin typeface="DM Sans"/>
              </a:rPr>
              <a:t>Trạng thái</a:t>
            </a:r>
          </a:p>
        </p:txBody>
      </p:sp>
      <p:sp>
        <p:nvSpPr>
          <p:cNvPr name="TextBox 7" id="7"/>
          <p:cNvSpPr txBox="true"/>
          <p:nvPr/>
        </p:nvSpPr>
        <p:spPr>
          <a:xfrm rot="0">
            <a:off x="6976025" y="5386320"/>
            <a:ext cx="4519435" cy="34531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Ngân sách dự án:</a:t>
            </a:r>
          </a:p>
          <a:p>
            <a:pPr algn="just" marL="604518" indent="-302259" lvl="1">
              <a:lnSpc>
                <a:spcPts val="3919"/>
              </a:lnSpc>
              <a:buFont typeface="Arial"/>
              <a:buChar char="•"/>
            </a:pPr>
            <a:r>
              <a:rPr lang="en-US" sz="2799">
                <a:solidFill>
                  <a:srgbClr val="3A4096"/>
                </a:solidFill>
                <a:latin typeface="DM Sans"/>
              </a:rPr>
              <a:t>Mã ngân sách</a:t>
            </a:r>
          </a:p>
          <a:p>
            <a:pPr algn="just" marL="604518" indent="-302259" lvl="1">
              <a:lnSpc>
                <a:spcPts val="3919"/>
              </a:lnSpc>
              <a:buFont typeface="Arial"/>
              <a:buChar char="•"/>
            </a:pPr>
            <a:r>
              <a:rPr lang="en-US" sz="2799">
                <a:solidFill>
                  <a:srgbClr val="3A4096"/>
                </a:solidFill>
                <a:latin typeface="DM Sans"/>
              </a:rPr>
              <a:t>Tên ngân sách</a:t>
            </a:r>
          </a:p>
          <a:p>
            <a:pPr algn="just" marL="604518" indent="-302259" lvl="1">
              <a:lnSpc>
                <a:spcPts val="3919"/>
              </a:lnSpc>
              <a:buFont typeface="Arial"/>
              <a:buChar char="•"/>
            </a:pPr>
            <a:r>
              <a:rPr lang="en-US" sz="2799">
                <a:solidFill>
                  <a:srgbClr val="3A4096"/>
                </a:solidFill>
                <a:latin typeface="DM Sans"/>
              </a:rPr>
              <a:t>Mô tả</a:t>
            </a:r>
          </a:p>
          <a:p>
            <a:pPr algn="just" marL="604518" indent="-302259" lvl="1">
              <a:lnSpc>
                <a:spcPts val="3919"/>
              </a:lnSpc>
              <a:buFont typeface="Arial"/>
              <a:buChar char="•"/>
            </a:pPr>
            <a:r>
              <a:rPr lang="en-US" sz="2799">
                <a:solidFill>
                  <a:srgbClr val="3A4096"/>
                </a:solidFill>
                <a:latin typeface="DM Sans"/>
              </a:rPr>
              <a:t>Tổng ngân sách</a:t>
            </a:r>
          </a:p>
          <a:p>
            <a:pPr algn="just" marL="604518" indent="-302259" lvl="1">
              <a:lnSpc>
                <a:spcPts val="3919"/>
              </a:lnSpc>
              <a:buFont typeface="Arial"/>
              <a:buChar char="•"/>
            </a:pPr>
            <a:r>
              <a:rPr lang="en-US" sz="2799">
                <a:solidFill>
                  <a:srgbClr val="3A4096"/>
                </a:solidFill>
                <a:latin typeface="DM Sans"/>
              </a:rPr>
              <a:t>Chi phí đã thực hiện</a:t>
            </a:r>
          </a:p>
          <a:p>
            <a:pPr algn="just" marL="604518" indent="-302259" lvl="1">
              <a:lnSpc>
                <a:spcPts val="3919"/>
              </a:lnSpc>
              <a:buFont typeface="Arial"/>
              <a:buChar char="•"/>
            </a:pPr>
            <a:r>
              <a:rPr lang="en-US" sz="2799">
                <a:solidFill>
                  <a:srgbClr val="3A4096"/>
                </a:solidFill>
                <a:latin typeface="DM Sans"/>
              </a:rPr>
              <a:t>Chi phí còn lại</a:t>
            </a:r>
          </a:p>
        </p:txBody>
      </p:sp>
      <p:sp>
        <p:nvSpPr>
          <p:cNvPr name="TextBox 8" id="8"/>
          <p:cNvSpPr txBox="true"/>
          <p:nvPr/>
        </p:nvSpPr>
        <p:spPr>
          <a:xfrm rot="0">
            <a:off x="11689034" y="1720974"/>
            <a:ext cx="5570266" cy="24625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Bảng bên liên quan:</a:t>
            </a:r>
          </a:p>
          <a:p>
            <a:pPr algn="just" marL="604518" indent="-302259" lvl="1">
              <a:lnSpc>
                <a:spcPts val="3919"/>
              </a:lnSpc>
              <a:buFont typeface="Arial"/>
              <a:buChar char="•"/>
            </a:pPr>
            <a:r>
              <a:rPr lang="en-US" sz="2799">
                <a:solidFill>
                  <a:srgbClr val="3A4096"/>
                </a:solidFill>
                <a:latin typeface="DM Sans"/>
              </a:rPr>
              <a:t>Mã bên liên quan</a:t>
            </a:r>
          </a:p>
          <a:p>
            <a:pPr algn="just" marL="604518" indent="-302259" lvl="1">
              <a:lnSpc>
                <a:spcPts val="3919"/>
              </a:lnSpc>
              <a:buFont typeface="Arial"/>
              <a:buChar char="•"/>
            </a:pPr>
            <a:r>
              <a:rPr lang="en-US" sz="2799">
                <a:solidFill>
                  <a:srgbClr val="3A4096"/>
                </a:solidFill>
                <a:latin typeface="DM Sans"/>
              </a:rPr>
              <a:t>Tên bên liên quan</a:t>
            </a:r>
          </a:p>
          <a:p>
            <a:pPr algn="just" marL="604518" indent="-302259" lvl="1">
              <a:lnSpc>
                <a:spcPts val="3919"/>
              </a:lnSpc>
              <a:buFont typeface="Arial"/>
              <a:buChar char="•"/>
            </a:pPr>
            <a:r>
              <a:rPr lang="en-US" sz="2799">
                <a:solidFill>
                  <a:srgbClr val="3A4096"/>
                </a:solidFill>
                <a:latin typeface="DM Sans"/>
              </a:rPr>
              <a:t>Vai trò</a:t>
            </a:r>
          </a:p>
          <a:p>
            <a:pPr algn="just" marL="604518" indent="-302259" lvl="1">
              <a:lnSpc>
                <a:spcPts val="3919"/>
              </a:lnSpc>
              <a:buFont typeface="Arial"/>
              <a:buChar char="•"/>
            </a:pPr>
            <a:r>
              <a:rPr lang="en-US" sz="2799">
                <a:solidFill>
                  <a:srgbClr val="3A4096"/>
                </a:solidFill>
                <a:latin typeface="DM Sans"/>
              </a:rPr>
              <a:t>Thông tin liên hệ</a:t>
            </a:r>
          </a:p>
        </p:txBody>
      </p:sp>
      <p:sp>
        <p:nvSpPr>
          <p:cNvPr name="TextBox 9" id="9"/>
          <p:cNvSpPr txBox="true"/>
          <p:nvPr/>
        </p:nvSpPr>
        <p:spPr>
          <a:xfrm rot="0">
            <a:off x="11826151" y="5386320"/>
            <a:ext cx="4519435" cy="3453130"/>
          </a:xfrm>
          <a:prstGeom prst="rect">
            <a:avLst/>
          </a:prstGeom>
        </p:spPr>
        <p:txBody>
          <a:bodyPr anchor="t" rtlCol="false" tIns="0" lIns="0" bIns="0" rIns="0">
            <a:spAutoFit/>
          </a:bodyPr>
          <a:lstStyle/>
          <a:p>
            <a:pPr algn="just">
              <a:lnSpc>
                <a:spcPts val="3919"/>
              </a:lnSpc>
            </a:pPr>
            <a:r>
              <a:rPr lang="en-US" sz="2799">
                <a:solidFill>
                  <a:srgbClr val="3A4096"/>
                </a:solidFill>
                <a:latin typeface="DM Sans Bold"/>
              </a:rPr>
              <a:t> Bảng Tài liệu dự án:</a:t>
            </a:r>
          </a:p>
          <a:p>
            <a:pPr algn="just" marL="604518" indent="-302259" lvl="1">
              <a:lnSpc>
                <a:spcPts val="3919"/>
              </a:lnSpc>
              <a:buFont typeface="Arial"/>
              <a:buChar char="•"/>
            </a:pPr>
            <a:r>
              <a:rPr lang="en-US" sz="2799">
                <a:solidFill>
                  <a:srgbClr val="3A4096"/>
                </a:solidFill>
                <a:latin typeface="DM Sans"/>
              </a:rPr>
              <a:t>Mã tài liệu</a:t>
            </a:r>
          </a:p>
          <a:p>
            <a:pPr algn="just" marL="604518" indent="-302259" lvl="1">
              <a:lnSpc>
                <a:spcPts val="3919"/>
              </a:lnSpc>
              <a:buFont typeface="Arial"/>
              <a:buChar char="•"/>
            </a:pPr>
            <a:r>
              <a:rPr lang="en-US" sz="2799">
                <a:solidFill>
                  <a:srgbClr val="3A4096"/>
                </a:solidFill>
                <a:latin typeface="DM Sans"/>
              </a:rPr>
              <a:t>Tên tài liệu</a:t>
            </a:r>
          </a:p>
          <a:p>
            <a:pPr algn="just" marL="604518" indent="-302259" lvl="1">
              <a:lnSpc>
                <a:spcPts val="3919"/>
              </a:lnSpc>
              <a:buFont typeface="Arial"/>
              <a:buChar char="•"/>
            </a:pPr>
            <a:r>
              <a:rPr lang="en-US" sz="2799">
                <a:solidFill>
                  <a:srgbClr val="3A4096"/>
                </a:solidFill>
                <a:latin typeface="DM Sans"/>
              </a:rPr>
              <a:t>Loại tài liệu</a:t>
            </a:r>
          </a:p>
          <a:p>
            <a:pPr algn="just" marL="604518" indent="-302259" lvl="1">
              <a:lnSpc>
                <a:spcPts val="3919"/>
              </a:lnSpc>
              <a:buFont typeface="Arial"/>
              <a:buChar char="•"/>
            </a:pPr>
            <a:r>
              <a:rPr lang="en-US" sz="2799">
                <a:solidFill>
                  <a:srgbClr val="3A4096"/>
                </a:solidFill>
                <a:latin typeface="DM Sans"/>
              </a:rPr>
              <a:t>Mô tả</a:t>
            </a:r>
          </a:p>
          <a:p>
            <a:pPr algn="just" marL="604518" indent="-302259" lvl="1">
              <a:lnSpc>
                <a:spcPts val="3919"/>
              </a:lnSpc>
              <a:buFont typeface="Arial"/>
              <a:buChar char="•"/>
            </a:pPr>
            <a:r>
              <a:rPr lang="en-US" sz="2799">
                <a:solidFill>
                  <a:srgbClr val="3A4096"/>
                </a:solidFill>
                <a:latin typeface="DM Sans"/>
              </a:rPr>
              <a:t>Ngày tạo</a:t>
            </a:r>
          </a:p>
          <a:p>
            <a:pPr algn="just" marL="604518" indent="-302259" lvl="1">
              <a:lnSpc>
                <a:spcPts val="3919"/>
              </a:lnSpc>
              <a:buFont typeface="Arial"/>
              <a:buChar char="•"/>
            </a:pPr>
            <a:r>
              <a:rPr lang="en-US" sz="2799">
                <a:solidFill>
                  <a:srgbClr val="3A4096"/>
                </a:solidFill>
                <a:latin typeface="DM Sans"/>
              </a:rPr>
              <a:t>Phiên bản</a:t>
            </a:r>
          </a:p>
        </p:txBody>
      </p:sp>
      <p:grpSp>
        <p:nvGrpSpPr>
          <p:cNvPr name="Group 10" id="10"/>
          <p:cNvGrpSpPr/>
          <p:nvPr/>
        </p:nvGrpSpPr>
        <p:grpSpPr>
          <a:xfrm rot="0">
            <a:off x="0" y="8430205"/>
            <a:ext cx="1859770" cy="1856795"/>
            <a:chOff x="0" y="0"/>
            <a:chExt cx="6350000" cy="6339840"/>
          </a:xfrm>
        </p:grpSpPr>
        <p:sp>
          <p:nvSpPr>
            <p:cNvPr name="Freeform 11" id="1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12" id="12"/>
          <p:cNvGrpSpPr/>
          <p:nvPr/>
        </p:nvGrpSpPr>
        <p:grpSpPr>
          <a:xfrm rot="-10192898">
            <a:off x="17159481" y="-161635"/>
            <a:ext cx="1108857" cy="1856795"/>
            <a:chOff x="0" y="0"/>
            <a:chExt cx="3786082" cy="6339840"/>
          </a:xfrm>
        </p:grpSpPr>
        <p:sp>
          <p:nvSpPr>
            <p:cNvPr name="Freeform 13" id="13"/>
            <p:cNvSpPr/>
            <p:nvPr/>
          </p:nvSpPr>
          <p:spPr>
            <a:xfrm flipH="false" flipV="false" rot="0">
              <a:off x="0" y="0"/>
              <a:ext cx="3786082" cy="6339840"/>
            </a:xfrm>
            <a:custGeom>
              <a:avLst/>
              <a:gdLst/>
              <a:ahLst/>
              <a:cxnLst/>
              <a:rect r="r" b="b" t="t" l="l"/>
              <a:pathLst>
                <a:path h="6339840" w="3786082">
                  <a:moveTo>
                    <a:pt x="3786082" y="6339840"/>
                  </a:moveTo>
                  <a:lnTo>
                    <a:pt x="0" y="6339840"/>
                  </a:lnTo>
                  <a:lnTo>
                    <a:pt x="0" y="0"/>
                  </a:lnTo>
                  <a:lnTo>
                    <a:pt x="3786082" y="6339840"/>
                  </a:lnTo>
                  <a:close/>
                </a:path>
              </a:pathLst>
            </a:custGeom>
            <a:solidFill>
              <a:srgbClr val="31356E"/>
            </a:solidFill>
          </p:spPr>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0">
            <a:off x="-221228" y="79329"/>
            <a:ext cx="10287000" cy="10287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32795" t="0" r="-17204" b="0"/>
              </a:stretch>
            </a:blipFill>
          </p:spPr>
        </p:sp>
      </p:grpSp>
      <p:sp>
        <p:nvSpPr>
          <p:cNvPr name="AutoShape 4" id="4"/>
          <p:cNvSpPr/>
          <p:nvPr/>
        </p:nvSpPr>
        <p:spPr>
          <a:xfrm rot="7173568">
            <a:off x="4334555" y="-1144226"/>
            <a:ext cx="18947486" cy="14680291"/>
          </a:xfrm>
          <a:prstGeom prst="rect">
            <a:avLst/>
          </a:prstGeom>
          <a:solidFill>
            <a:srgbClr val="FFFFFF"/>
          </a:solidFill>
        </p:spPr>
      </p:sp>
      <p:grpSp>
        <p:nvGrpSpPr>
          <p:cNvPr name="Group 5" id="5"/>
          <p:cNvGrpSpPr>
            <a:grpSpLocks noChangeAspect="true"/>
          </p:cNvGrpSpPr>
          <p:nvPr/>
        </p:nvGrpSpPr>
        <p:grpSpPr>
          <a:xfrm rot="0">
            <a:off x="2971092" y="7605620"/>
            <a:ext cx="3138957" cy="2718337"/>
            <a:chOff x="0" y="0"/>
            <a:chExt cx="6350000" cy="5499100"/>
          </a:xfrm>
        </p:grpSpPr>
        <p:sp>
          <p:nvSpPr>
            <p:cNvPr name="Freeform 6" id="6"/>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31356E"/>
            </a:solidFill>
          </p:spPr>
        </p:sp>
      </p:grpSp>
      <p:sp>
        <p:nvSpPr>
          <p:cNvPr name="TextBox 7" id="7"/>
          <p:cNvSpPr txBox="true"/>
          <p:nvPr/>
        </p:nvSpPr>
        <p:spPr>
          <a:xfrm rot="0">
            <a:off x="7308556" y="1435572"/>
            <a:ext cx="10677041" cy="1047750"/>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CÁC CHỨC NĂNG CỦA </a:t>
            </a:r>
          </a:p>
          <a:p>
            <a:pPr algn="ctr">
              <a:lnSpc>
                <a:spcPts val="4199"/>
              </a:lnSpc>
            </a:pPr>
            <a:r>
              <a:rPr lang="en-US" sz="3499">
                <a:solidFill>
                  <a:srgbClr val="33326D"/>
                </a:solidFill>
                <a:latin typeface="DM Sans Bold"/>
              </a:rPr>
              <a:t>QUY TRÌNH QUẢN LÝ DỰ ÁN</a:t>
            </a:r>
          </a:p>
        </p:txBody>
      </p:sp>
      <p:sp>
        <p:nvSpPr>
          <p:cNvPr name="TextBox 8" id="8"/>
          <p:cNvSpPr txBox="true"/>
          <p:nvPr/>
        </p:nvSpPr>
        <p:spPr>
          <a:xfrm rot="0">
            <a:off x="7974023" y="2729432"/>
            <a:ext cx="9539680" cy="952500"/>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Quản lý công việc: Tạo, phân công, theo dõi và hoàn thành các công việc.</a:t>
            </a:r>
          </a:p>
        </p:txBody>
      </p:sp>
      <p:sp>
        <p:nvSpPr>
          <p:cNvPr name="TextBox 9" id="9"/>
          <p:cNvSpPr txBox="true"/>
          <p:nvPr/>
        </p:nvSpPr>
        <p:spPr>
          <a:xfrm rot="0">
            <a:off x="7974023" y="3965529"/>
            <a:ext cx="9285277" cy="952500"/>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Quản lý thời gian: Lập kế hoạch, theo dõi và điều chỉnh thời gian thực hiện dự án.</a:t>
            </a:r>
          </a:p>
        </p:txBody>
      </p:sp>
      <p:sp>
        <p:nvSpPr>
          <p:cNvPr name="TextBox 10" id="10"/>
          <p:cNvSpPr txBox="true"/>
          <p:nvPr/>
        </p:nvSpPr>
        <p:spPr>
          <a:xfrm rot="0">
            <a:off x="7974023" y="5203779"/>
            <a:ext cx="9285277" cy="952500"/>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Quản lý chi phí: Lập kế hoạch, theo dõi và điều chỉnh chi phí dự án.</a:t>
            </a:r>
          </a:p>
        </p:txBody>
      </p:sp>
      <p:sp>
        <p:nvSpPr>
          <p:cNvPr name="TextBox 11" id="11"/>
          <p:cNvSpPr txBox="true"/>
          <p:nvPr/>
        </p:nvSpPr>
        <p:spPr>
          <a:xfrm rot="0">
            <a:off x="7974023" y="6442030"/>
            <a:ext cx="10313977" cy="952500"/>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Quản lý chất lượng: Đảm bảo dự án đáp ứng các tiêu chuẩn chất lượng</a:t>
            </a:r>
          </a:p>
        </p:txBody>
      </p:sp>
      <p:sp>
        <p:nvSpPr>
          <p:cNvPr name="TextBox 12" id="12"/>
          <p:cNvSpPr txBox="true"/>
          <p:nvPr/>
        </p:nvSpPr>
        <p:spPr>
          <a:xfrm rot="0">
            <a:off x="7974023" y="7680280"/>
            <a:ext cx="9539680" cy="952500"/>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Quản lý rủi ro: Xác định, đánh giá và xử lý các rủi ro tiềm ẩn</a:t>
            </a:r>
          </a:p>
        </p:txBody>
      </p:sp>
      <p:sp>
        <p:nvSpPr>
          <p:cNvPr name="TextBox 13" id="13"/>
          <p:cNvSpPr txBox="true"/>
          <p:nvPr/>
        </p:nvSpPr>
        <p:spPr>
          <a:xfrm rot="0">
            <a:off x="7974023" y="8880430"/>
            <a:ext cx="9539680" cy="952500"/>
          </a:xfrm>
          <a:prstGeom prst="rect">
            <a:avLst/>
          </a:prstGeom>
        </p:spPr>
        <p:txBody>
          <a:bodyPr anchor="t" rtlCol="false" tIns="0" lIns="0" bIns="0" rIns="0">
            <a:spAutoFit/>
          </a:bodyPr>
          <a:lstStyle/>
          <a:p>
            <a:pPr>
              <a:lnSpc>
                <a:spcPts val="3899"/>
              </a:lnSpc>
            </a:pPr>
            <a:r>
              <a:rPr lang="en-US" sz="2999" spc="59">
                <a:solidFill>
                  <a:srgbClr val="3A4096"/>
                </a:solidFill>
                <a:latin typeface="Montserrat"/>
              </a:rPr>
              <a:t>Quản lý giao tiếp: Truyền đạt thông tin giữa các bên liên quan.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028700" y="2926758"/>
            <a:ext cx="7727311" cy="3919136"/>
          </a:xfrm>
          <a:prstGeom prst="rect">
            <a:avLst/>
          </a:prstGeom>
        </p:spPr>
        <p:txBody>
          <a:bodyPr anchor="t" rtlCol="false" tIns="0" lIns="0" bIns="0" rIns="0">
            <a:spAutoFit/>
          </a:bodyPr>
          <a:lstStyle/>
          <a:p>
            <a:pPr>
              <a:lnSpc>
                <a:spcPts val="14898"/>
              </a:lnSpc>
            </a:pPr>
            <a:r>
              <a:rPr lang="en-US" sz="16194" spc="-955">
                <a:solidFill>
                  <a:srgbClr val="FFFFFF"/>
                </a:solidFill>
                <a:latin typeface="Montserrat Ultra-Bold"/>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false" flipV="false" rot="0">
            <a:off x="406744" y="2165352"/>
            <a:ext cx="17474511" cy="7812793"/>
          </a:xfrm>
          <a:custGeom>
            <a:avLst/>
            <a:gdLst/>
            <a:ahLst/>
            <a:cxnLst/>
            <a:rect r="r" b="b" t="t" l="l"/>
            <a:pathLst>
              <a:path h="7812793" w="17474511">
                <a:moveTo>
                  <a:pt x="0" y="0"/>
                </a:moveTo>
                <a:lnTo>
                  <a:pt x="17474512" y="0"/>
                </a:lnTo>
                <a:lnTo>
                  <a:pt x="17474512" y="7812792"/>
                </a:lnTo>
                <a:lnTo>
                  <a:pt x="0" y="7812792"/>
                </a:lnTo>
                <a:lnTo>
                  <a:pt x="0" y="0"/>
                </a:lnTo>
                <a:close/>
              </a:path>
            </a:pathLst>
          </a:custGeom>
          <a:blipFill>
            <a:blip r:embed="rId2"/>
            <a:stretch>
              <a:fillRect l="0" t="-2746" r="0" b="0"/>
            </a:stretch>
          </a:blipFill>
        </p:spPr>
      </p:sp>
      <p:sp>
        <p:nvSpPr>
          <p:cNvPr name="TextBox 5" id="5"/>
          <p:cNvSpPr txBox="true"/>
          <p:nvPr/>
        </p:nvSpPr>
        <p:spPr>
          <a:xfrm rot="0">
            <a:off x="3515118" y="809045"/>
            <a:ext cx="11257763" cy="1047750"/>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MÔ HÌNH HOẠT ĐỘNG NHÓM CÔNG TY VÀ ĐƠN VỊ TRỰC THUỘC TẬP ĐOÀN HOA SEN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false" flipV="false" rot="0">
            <a:off x="15012095" y="755565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159" y="2104445"/>
            <a:ext cx="17619681" cy="8103218"/>
          </a:xfrm>
          <a:custGeom>
            <a:avLst/>
            <a:gdLst/>
            <a:ahLst/>
            <a:cxnLst/>
            <a:rect r="r" b="b" t="t" l="l"/>
            <a:pathLst>
              <a:path h="8103218" w="17619681">
                <a:moveTo>
                  <a:pt x="0" y="0"/>
                </a:moveTo>
                <a:lnTo>
                  <a:pt x="17619682" y="0"/>
                </a:lnTo>
                <a:lnTo>
                  <a:pt x="17619682" y="8103218"/>
                </a:lnTo>
                <a:lnTo>
                  <a:pt x="0" y="8103218"/>
                </a:lnTo>
                <a:lnTo>
                  <a:pt x="0" y="0"/>
                </a:lnTo>
                <a:close/>
              </a:path>
            </a:pathLst>
          </a:custGeom>
          <a:blipFill>
            <a:blip r:embed="rId4"/>
            <a:stretch>
              <a:fillRect l="0" t="0" r="0" b="0"/>
            </a:stretch>
          </a:blipFill>
        </p:spPr>
      </p:sp>
      <p:sp>
        <p:nvSpPr>
          <p:cNvPr name="TextBox 6" id="6"/>
          <p:cNvSpPr txBox="true"/>
          <p:nvPr/>
        </p:nvSpPr>
        <p:spPr>
          <a:xfrm rot="0">
            <a:off x="1957991" y="666460"/>
            <a:ext cx="14372018"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SƠ ĐỒ CƠ CẤU TỔ CHỨC CÔNG TY CỔ PHẦN TẬP ĐOÀN HOA SEN</a:t>
            </a:r>
          </a:p>
        </p:txBody>
      </p:sp>
      <p:sp>
        <p:nvSpPr>
          <p:cNvPr name="TextBox 7" id="7"/>
          <p:cNvSpPr txBox="true"/>
          <p:nvPr/>
        </p:nvSpPr>
        <p:spPr>
          <a:xfrm rot="0">
            <a:off x="1694071" y="1437695"/>
            <a:ext cx="14899858" cy="419100"/>
          </a:xfrm>
          <a:prstGeom prst="rect">
            <a:avLst/>
          </a:prstGeom>
        </p:spPr>
        <p:txBody>
          <a:bodyPr anchor="t" rtlCol="false" tIns="0" lIns="0" bIns="0" rIns="0">
            <a:spAutoFit/>
          </a:bodyPr>
          <a:lstStyle/>
          <a:p>
            <a:pPr algn="ctr">
              <a:lnSpc>
                <a:spcPts val="3359"/>
              </a:lnSpc>
            </a:pPr>
            <a:r>
              <a:rPr lang="en-US" sz="2799">
                <a:solidFill>
                  <a:srgbClr val="33326D"/>
                </a:solidFill>
                <a:latin typeface="DM Sans"/>
              </a:rPr>
              <a:t>(Công ty mẹ, Đơn vị chủ quản của Nhóm Công ty và Đơn vị trực thuộc Tập đoàn Hoa Sen)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673945"/>
            <a:ext cx="17259300" cy="8939111"/>
            <a:chOff x="0" y="0"/>
            <a:chExt cx="4545659" cy="2354334"/>
          </a:xfrm>
        </p:grpSpPr>
        <p:sp>
          <p:nvSpPr>
            <p:cNvPr name="Freeform 3" id="3"/>
            <p:cNvSpPr/>
            <p:nvPr/>
          </p:nvSpPr>
          <p:spPr>
            <a:xfrm flipH="false" flipV="false" rot="0">
              <a:off x="0" y="0"/>
              <a:ext cx="4545659" cy="2354334"/>
            </a:xfrm>
            <a:custGeom>
              <a:avLst/>
              <a:gdLst/>
              <a:ahLst/>
              <a:cxnLst/>
              <a:rect r="r" b="b" t="t" l="l"/>
              <a:pathLst>
                <a:path h="2354334" w="4545659">
                  <a:moveTo>
                    <a:pt x="8523" y="0"/>
                  </a:moveTo>
                  <a:lnTo>
                    <a:pt x="4537137" y="0"/>
                  </a:lnTo>
                  <a:cubicBezTo>
                    <a:pt x="4541844" y="0"/>
                    <a:pt x="4545659" y="3816"/>
                    <a:pt x="4545659" y="8523"/>
                  </a:cubicBezTo>
                  <a:lnTo>
                    <a:pt x="4545659" y="2345811"/>
                  </a:lnTo>
                  <a:cubicBezTo>
                    <a:pt x="4545659" y="2348071"/>
                    <a:pt x="4544761" y="2350239"/>
                    <a:pt x="4543163" y="2351837"/>
                  </a:cubicBezTo>
                  <a:cubicBezTo>
                    <a:pt x="4541565" y="2353436"/>
                    <a:pt x="4539397" y="2354334"/>
                    <a:pt x="4537137" y="2354334"/>
                  </a:cubicBezTo>
                  <a:lnTo>
                    <a:pt x="8523" y="2354334"/>
                  </a:lnTo>
                  <a:cubicBezTo>
                    <a:pt x="3816" y="2354334"/>
                    <a:pt x="0" y="2350518"/>
                    <a:pt x="0" y="2345811"/>
                  </a:cubicBezTo>
                  <a:lnTo>
                    <a:pt x="0" y="8523"/>
                  </a:lnTo>
                  <a:cubicBezTo>
                    <a:pt x="0" y="3816"/>
                    <a:pt x="3816" y="0"/>
                    <a:pt x="8523" y="0"/>
                  </a:cubicBezTo>
                  <a:close/>
                </a:path>
              </a:pathLst>
            </a:custGeom>
            <a:solidFill>
              <a:srgbClr val="000000">
                <a:alpha val="0"/>
              </a:srgbClr>
            </a:solidFill>
            <a:ln w="28575" cap="sq">
              <a:solidFill>
                <a:srgbClr val="263F6B"/>
              </a:solidFill>
              <a:prstDash val="solid"/>
              <a:miter/>
            </a:ln>
          </p:spPr>
        </p:sp>
        <p:sp>
          <p:nvSpPr>
            <p:cNvPr name="TextBox 4" id="4"/>
            <p:cNvSpPr txBox="true"/>
            <p:nvPr/>
          </p:nvSpPr>
          <p:spPr>
            <a:xfrm>
              <a:off x="0" y="-28575"/>
              <a:ext cx="4545659" cy="2382909"/>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14753329" y="1379968"/>
            <a:ext cx="1240428" cy="294111"/>
            <a:chOff x="0" y="0"/>
            <a:chExt cx="1653904" cy="392148"/>
          </a:xfrm>
        </p:grpSpPr>
        <p:grpSp>
          <p:nvGrpSpPr>
            <p:cNvPr name="Group 6" id="6"/>
            <p:cNvGrpSpPr/>
            <p:nvPr/>
          </p:nvGrpSpPr>
          <p:grpSpPr>
            <a:xfrm rot="0">
              <a:off x="1261756" y="0"/>
              <a:ext cx="392148" cy="3921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9" id="9"/>
            <p:cNvGrpSpPr/>
            <p:nvPr/>
          </p:nvGrpSpPr>
          <p:grpSpPr>
            <a:xfrm rot="0">
              <a:off x="633448" y="0"/>
              <a:ext cx="392148" cy="39214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nvGrpSpPr>
            <p:cNvPr name="Group 12" id="12"/>
            <p:cNvGrpSpPr/>
            <p:nvPr/>
          </p:nvGrpSpPr>
          <p:grpSpPr>
            <a:xfrm rot="0">
              <a:off x="0" y="0"/>
              <a:ext cx="392148" cy="39214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4C6E"/>
              </a:solidFill>
              <a:ln w="9525" cap="sq">
                <a:solidFill>
                  <a:srgbClr val="00000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90"/>
                  </a:lnSpc>
                </a:pPr>
              </a:p>
            </p:txBody>
          </p:sp>
        </p:grpSp>
      </p:grpSp>
      <p:sp>
        <p:nvSpPr>
          <p:cNvPr name="AutoShape 15" id="15"/>
          <p:cNvSpPr/>
          <p:nvPr/>
        </p:nvSpPr>
        <p:spPr>
          <a:xfrm>
            <a:off x="1247028" y="1965559"/>
            <a:ext cx="15822467" cy="0"/>
          </a:xfrm>
          <a:prstGeom prst="line">
            <a:avLst/>
          </a:prstGeom>
          <a:ln cap="flat" w="28575">
            <a:solidFill>
              <a:srgbClr val="084C6E"/>
            </a:solidFill>
            <a:prstDash val="solid"/>
            <a:headEnd type="none" len="sm" w="sm"/>
            <a:tailEnd type="none" len="sm" w="sm"/>
          </a:ln>
        </p:spPr>
      </p:sp>
      <p:sp>
        <p:nvSpPr>
          <p:cNvPr name="Freeform 16" id="16"/>
          <p:cNvSpPr/>
          <p:nvPr/>
        </p:nvSpPr>
        <p:spPr>
          <a:xfrm flipH="false" flipV="false" rot="0">
            <a:off x="16349806" y="1225269"/>
            <a:ext cx="603509" cy="603509"/>
          </a:xfrm>
          <a:custGeom>
            <a:avLst/>
            <a:gdLst/>
            <a:ahLst/>
            <a:cxnLst/>
            <a:rect r="r" b="b" t="t" l="l"/>
            <a:pathLst>
              <a:path h="603509" w="603509">
                <a:moveTo>
                  <a:pt x="0" y="0"/>
                </a:moveTo>
                <a:lnTo>
                  <a:pt x="603510" y="0"/>
                </a:lnTo>
                <a:lnTo>
                  <a:pt x="603510" y="603509"/>
                </a:lnTo>
                <a:lnTo>
                  <a:pt x="0" y="603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2977361" y="4371975"/>
            <a:ext cx="12333279" cy="1886146"/>
            <a:chOff x="0" y="0"/>
            <a:chExt cx="3248271" cy="496763"/>
          </a:xfrm>
        </p:grpSpPr>
        <p:sp>
          <p:nvSpPr>
            <p:cNvPr name="Freeform 18" id="18"/>
            <p:cNvSpPr/>
            <p:nvPr/>
          </p:nvSpPr>
          <p:spPr>
            <a:xfrm flipH="false" flipV="false" rot="0">
              <a:off x="0" y="0"/>
              <a:ext cx="3248271" cy="496763"/>
            </a:xfrm>
            <a:custGeom>
              <a:avLst/>
              <a:gdLst/>
              <a:ahLst/>
              <a:cxnLst/>
              <a:rect r="r" b="b" t="t" l="l"/>
              <a:pathLst>
                <a:path h="496763" w="3248271">
                  <a:moveTo>
                    <a:pt x="3045071" y="0"/>
                  </a:moveTo>
                  <a:cubicBezTo>
                    <a:pt x="3157295" y="0"/>
                    <a:pt x="3248271" y="111204"/>
                    <a:pt x="3248271" y="248381"/>
                  </a:cubicBezTo>
                  <a:cubicBezTo>
                    <a:pt x="3248271" y="385559"/>
                    <a:pt x="3157295" y="496763"/>
                    <a:pt x="3045071" y="496763"/>
                  </a:cubicBezTo>
                  <a:lnTo>
                    <a:pt x="203200" y="496763"/>
                  </a:lnTo>
                  <a:cubicBezTo>
                    <a:pt x="90976" y="496763"/>
                    <a:pt x="0" y="385559"/>
                    <a:pt x="0" y="248381"/>
                  </a:cubicBezTo>
                  <a:cubicBezTo>
                    <a:pt x="0" y="111204"/>
                    <a:pt x="90976" y="0"/>
                    <a:pt x="203200" y="0"/>
                  </a:cubicBezTo>
                  <a:close/>
                </a:path>
              </a:pathLst>
            </a:custGeom>
            <a:solidFill>
              <a:srgbClr val="213559"/>
            </a:solidFill>
          </p:spPr>
        </p:sp>
        <p:sp>
          <p:nvSpPr>
            <p:cNvPr name="TextBox 19" id="19"/>
            <p:cNvSpPr txBox="true"/>
            <p:nvPr/>
          </p:nvSpPr>
          <p:spPr>
            <a:xfrm>
              <a:off x="0" y="-76200"/>
              <a:ext cx="3248271" cy="572963"/>
            </a:xfrm>
            <a:prstGeom prst="rect">
              <a:avLst/>
            </a:prstGeom>
          </p:spPr>
          <p:txBody>
            <a:bodyPr anchor="ctr" rtlCol="false" tIns="50800" lIns="50800" bIns="50800" rIns="50800"/>
            <a:lstStyle/>
            <a:p>
              <a:pPr algn="ctr">
                <a:lnSpc>
                  <a:spcPts val="5599"/>
                </a:lnSpc>
              </a:pPr>
              <a:r>
                <a:rPr lang="en-US" sz="3999">
                  <a:solidFill>
                    <a:srgbClr val="FFFFFF"/>
                  </a:solidFill>
                  <a:latin typeface="Muli Bold"/>
                </a:rPr>
                <a:t>QUY TRÌNH MUA HÀNG - THANH TOÁN</a:t>
              </a:r>
            </a:p>
          </p:txBody>
        </p:sp>
      </p:grpSp>
      <p:sp>
        <p:nvSpPr>
          <p:cNvPr name="AutoShape 20" id="20"/>
          <p:cNvSpPr/>
          <p:nvPr/>
        </p:nvSpPr>
        <p:spPr>
          <a:xfrm>
            <a:off x="4287897" y="5856084"/>
            <a:ext cx="9712206" cy="0"/>
          </a:xfrm>
          <a:prstGeom prst="line">
            <a:avLst/>
          </a:prstGeom>
          <a:ln cap="flat" w="38100">
            <a:solidFill>
              <a:srgbClr val="FFFFFF"/>
            </a:solidFill>
            <a:prstDash val="solid"/>
            <a:headEnd type="none" len="sm" w="sm"/>
            <a:tailEnd type="none" len="sm" w="sm"/>
          </a:ln>
        </p:spPr>
      </p:sp>
      <p:sp>
        <p:nvSpPr>
          <p:cNvPr name="TextBox 21" id="21"/>
          <p:cNvSpPr txBox="true"/>
          <p:nvPr/>
        </p:nvSpPr>
        <p:spPr>
          <a:xfrm rot="0">
            <a:off x="1247028" y="1322818"/>
            <a:ext cx="1793237" cy="514350"/>
          </a:xfrm>
          <a:prstGeom prst="rect">
            <a:avLst/>
          </a:prstGeom>
        </p:spPr>
        <p:txBody>
          <a:bodyPr anchor="t" rtlCol="false" tIns="0" lIns="0" bIns="0" rIns="0">
            <a:spAutoFit/>
          </a:bodyPr>
          <a:lstStyle/>
          <a:p>
            <a:pPr algn="just">
              <a:lnSpc>
                <a:spcPts val="4200"/>
              </a:lnSpc>
            </a:pPr>
            <a:r>
              <a:rPr lang="en-US" sz="3000">
                <a:solidFill>
                  <a:srgbClr val="203850"/>
                </a:solidFill>
                <a:latin typeface="Muli"/>
              </a:rPr>
              <a:t>NHÓM 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1174861" y="-8399340"/>
            <a:ext cx="11774709" cy="10962254"/>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B8EAF6">
                <a:alpha val="7843"/>
              </a:srgbClr>
            </a:solidFill>
            <a:ln w="12700">
              <a:solidFill>
                <a:srgbClr val="000000"/>
              </a:solidFill>
            </a:ln>
          </p:spPr>
        </p:sp>
      </p:grpSp>
      <p:sp>
        <p:nvSpPr>
          <p:cNvPr name="AutoShape 4" id="4"/>
          <p:cNvSpPr/>
          <p:nvPr/>
        </p:nvSpPr>
        <p:spPr>
          <a:xfrm>
            <a:off x="1077999" y="3070076"/>
            <a:ext cx="16230600" cy="0"/>
          </a:xfrm>
          <a:prstGeom prst="line">
            <a:avLst/>
          </a:prstGeom>
          <a:ln cap="rnd" w="19050">
            <a:solidFill>
              <a:srgbClr val="203850"/>
            </a:solidFill>
            <a:prstDash val="sysDot"/>
            <a:headEnd type="none" len="sm" w="sm"/>
            <a:tailEnd type="none" len="sm" w="sm"/>
          </a:ln>
        </p:spPr>
      </p:sp>
      <p:grpSp>
        <p:nvGrpSpPr>
          <p:cNvPr name="Group 5" id="5"/>
          <p:cNvGrpSpPr/>
          <p:nvPr/>
        </p:nvGrpSpPr>
        <p:grpSpPr>
          <a:xfrm rot="0">
            <a:off x="1077999" y="3079601"/>
            <a:ext cx="3172360" cy="2063899"/>
            <a:chOff x="0" y="0"/>
            <a:chExt cx="1157286" cy="752916"/>
          </a:xfrm>
        </p:grpSpPr>
        <p:sp>
          <p:nvSpPr>
            <p:cNvPr name="Freeform 6" id="6"/>
            <p:cNvSpPr/>
            <p:nvPr/>
          </p:nvSpPr>
          <p:spPr>
            <a:xfrm flipH="false" flipV="false" rot="0">
              <a:off x="0" y="0"/>
              <a:ext cx="1157286" cy="752916"/>
            </a:xfrm>
            <a:custGeom>
              <a:avLst/>
              <a:gdLst/>
              <a:ahLst/>
              <a:cxnLst/>
              <a:rect r="r" b="b" t="t" l="l"/>
              <a:pathLst>
                <a:path h="752916" w="1157286">
                  <a:moveTo>
                    <a:pt x="1032826" y="752916"/>
                  </a:moveTo>
                  <a:lnTo>
                    <a:pt x="124460" y="752916"/>
                  </a:lnTo>
                  <a:cubicBezTo>
                    <a:pt x="55880" y="752916"/>
                    <a:pt x="0" y="697036"/>
                    <a:pt x="0" y="628456"/>
                  </a:cubicBezTo>
                  <a:lnTo>
                    <a:pt x="0" y="124460"/>
                  </a:lnTo>
                  <a:cubicBezTo>
                    <a:pt x="0" y="55880"/>
                    <a:pt x="55880" y="0"/>
                    <a:pt x="124460" y="0"/>
                  </a:cubicBezTo>
                  <a:lnTo>
                    <a:pt x="1032826" y="0"/>
                  </a:lnTo>
                  <a:cubicBezTo>
                    <a:pt x="1101406" y="0"/>
                    <a:pt x="1157286" y="55880"/>
                    <a:pt x="1157286" y="124460"/>
                  </a:cubicBezTo>
                  <a:lnTo>
                    <a:pt x="1157286" y="628456"/>
                  </a:lnTo>
                  <a:cubicBezTo>
                    <a:pt x="1157286" y="697036"/>
                    <a:pt x="1101406" y="752916"/>
                    <a:pt x="1032826" y="752916"/>
                  </a:cubicBezTo>
                  <a:close/>
                </a:path>
              </a:pathLst>
            </a:custGeom>
            <a:solidFill>
              <a:srgbClr val="EDF1F2">
                <a:alpha val="30980"/>
              </a:srgbClr>
            </a:solidFill>
          </p:spPr>
        </p:sp>
      </p:grpSp>
      <p:grpSp>
        <p:nvGrpSpPr>
          <p:cNvPr name="Group 7" id="7"/>
          <p:cNvGrpSpPr/>
          <p:nvPr/>
        </p:nvGrpSpPr>
        <p:grpSpPr>
          <a:xfrm rot="0">
            <a:off x="4825347" y="3079601"/>
            <a:ext cx="4153435" cy="2063899"/>
            <a:chOff x="0" y="0"/>
            <a:chExt cx="1515184" cy="752916"/>
          </a:xfrm>
        </p:grpSpPr>
        <p:sp>
          <p:nvSpPr>
            <p:cNvPr name="Freeform 8" id="8"/>
            <p:cNvSpPr/>
            <p:nvPr/>
          </p:nvSpPr>
          <p:spPr>
            <a:xfrm flipH="false" flipV="false" rot="0">
              <a:off x="0" y="0"/>
              <a:ext cx="1515185" cy="752916"/>
            </a:xfrm>
            <a:custGeom>
              <a:avLst/>
              <a:gdLst/>
              <a:ahLst/>
              <a:cxnLst/>
              <a:rect r="r" b="b" t="t" l="l"/>
              <a:pathLst>
                <a:path h="752916" w="1515185">
                  <a:moveTo>
                    <a:pt x="1390724" y="752916"/>
                  </a:moveTo>
                  <a:lnTo>
                    <a:pt x="124460" y="752916"/>
                  </a:lnTo>
                  <a:cubicBezTo>
                    <a:pt x="55880" y="752916"/>
                    <a:pt x="0" y="697036"/>
                    <a:pt x="0" y="628456"/>
                  </a:cubicBezTo>
                  <a:lnTo>
                    <a:pt x="0" y="124460"/>
                  </a:lnTo>
                  <a:cubicBezTo>
                    <a:pt x="0" y="55880"/>
                    <a:pt x="55880" y="0"/>
                    <a:pt x="124460" y="0"/>
                  </a:cubicBezTo>
                  <a:lnTo>
                    <a:pt x="1390725" y="0"/>
                  </a:lnTo>
                  <a:cubicBezTo>
                    <a:pt x="1459304" y="0"/>
                    <a:pt x="1515185" y="55880"/>
                    <a:pt x="1515185" y="124460"/>
                  </a:cubicBezTo>
                  <a:lnTo>
                    <a:pt x="1515185" y="628456"/>
                  </a:lnTo>
                  <a:cubicBezTo>
                    <a:pt x="1515185" y="697036"/>
                    <a:pt x="1459304" y="752916"/>
                    <a:pt x="1390725" y="752916"/>
                  </a:cubicBezTo>
                  <a:close/>
                </a:path>
              </a:pathLst>
            </a:custGeom>
            <a:solidFill>
              <a:srgbClr val="EDF1F2">
                <a:alpha val="30980"/>
              </a:srgbClr>
            </a:solidFill>
          </p:spPr>
        </p:sp>
      </p:grpSp>
      <p:grpSp>
        <p:nvGrpSpPr>
          <p:cNvPr name="Group 9" id="9"/>
          <p:cNvGrpSpPr/>
          <p:nvPr/>
        </p:nvGrpSpPr>
        <p:grpSpPr>
          <a:xfrm rot="0">
            <a:off x="9769357" y="3079601"/>
            <a:ext cx="2971248" cy="2063899"/>
            <a:chOff x="0" y="0"/>
            <a:chExt cx="1083919" cy="752916"/>
          </a:xfrm>
        </p:grpSpPr>
        <p:sp>
          <p:nvSpPr>
            <p:cNvPr name="Freeform 10" id="10"/>
            <p:cNvSpPr/>
            <p:nvPr/>
          </p:nvSpPr>
          <p:spPr>
            <a:xfrm flipH="false" flipV="false" rot="0">
              <a:off x="0" y="0"/>
              <a:ext cx="1083920" cy="752916"/>
            </a:xfrm>
            <a:custGeom>
              <a:avLst/>
              <a:gdLst/>
              <a:ahLst/>
              <a:cxnLst/>
              <a:rect r="r" b="b" t="t" l="l"/>
              <a:pathLst>
                <a:path h="752916" w="1083920">
                  <a:moveTo>
                    <a:pt x="959459" y="752916"/>
                  </a:moveTo>
                  <a:lnTo>
                    <a:pt x="124460" y="752916"/>
                  </a:lnTo>
                  <a:cubicBezTo>
                    <a:pt x="55880" y="752916"/>
                    <a:pt x="0" y="697036"/>
                    <a:pt x="0" y="628456"/>
                  </a:cubicBezTo>
                  <a:lnTo>
                    <a:pt x="0" y="124460"/>
                  </a:lnTo>
                  <a:cubicBezTo>
                    <a:pt x="0" y="55880"/>
                    <a:pt x="55880" y="0"/>
                    <a:pt x="124460" y="0"/>
                  </a:cubicBezTo>
                  <a:lnTo>
                    <a:pt x="959460" y="0"/>
                  </a:lnTo>
                  <a:cubicBezTo>
                    <a:pt x="1028039" y="0"/>
                    <a:pt x="1083920" y="55880"/>
                    <a:pt x="1083920" y="124460"/>
                  </a:cubicBezTo>
                  <a:lnTo>
                    <a:pt x="1083920" y="628456"/>
                  </a:lnTo>
                  <a:cubicBezTo>
                    <a:pt x="1083920" y="697036"/>
                    <a:pt x="1028039" y="752916"/>
                    <a:pt x="959460" y="752916"/>
                  </a:cubicBezTo>
                  <a:close/>
                </a:path>
              </a:pathLst>
            </a:custGeom>
            <a:solidFill>
              <a:srgbClr val="EDF1F2">
                <a:alpha val="30980"/>
              </a:srgbClr>
            </a:solidFill>
          </p:spPr>
        </p:sp>
      </p:grpSp>
      <p:grpSp>
        <p:nvGrpSpPr>
          <p:cNvPr name="Group 11" id="11"/>
          <p:cNvGrpSpPr/>
          <p:nvPr/>
        </p:nvGrpSpPr>
        <p:grpSpPr>
          <a:xfrm rot="0">
            <a:off x="13312105" y="3079601"/>
            <a:ext cx="4171398" cy="2063899"/>
            <a:chOff x="0" y="0"/>
            <a:chExt cx="1521737" cy="752916"/>
          </a:xfrm>
        </p:grpSpPr>
        <p:sp>
          <p:nvSpPr>
            <p:cNvPr name="Freeform 12" id="12"/>
            <p:cNvSpPr/>
            <p:nvPr/>
          </p:nvSpPr>
          <p:spPr>
            <a:xfrm flipH="false" flipV="false" rot="0">
              <a:off x="0" y="0"/>
              <a:ext cx="1521738" cy="752916"/>
            </a:xfrm>
            <a:custGeom>
              <a:avLst/>
              <a:gdLst/>
              <a:ahLst/>
              <a:cxnLst/>
              <a:rect r="r" b="b" t="t" l="l"/>
              <a:pathLst>
                <a:path h="752916" w="1521738">
                  <a:moveTo>
                    <a:pt x="1397277" y="752916"/>
                  </a:moveTo>
                  <a:lnTo>
                    <a:pt x="124460" y="752916"/>
                  </a:lnTo>
                  <a:cubicBezTo>
                    <a:pt x="55880" y="752916"/>
                    <a:pt x="0" y="697036"/>
                    <a:pt x="0" y="628456"/>
                  </a:cubicBezTo>
                  <a:lnTo>
                    <a:pt x="0" y="124460"/>
                  </a:lnTo>
                  <a:cubicBezTo>
                    <a:pt x="0" y="55880"/>
                    <a:pt x="55880" y="0"/>
                    <a:pt x="124460" y="0"/>
                  </a:cubicBezTo>
                  <a:lnTo>
                    <a:pt x="1397278" y="0"/>
                  </a:lnTo>
                  <a:cubicBezTo>
                    <a:pt x="1465857" y="0"/>
                    <a:pt x="1521738" y="55880"/>
                    <a:pt x="1521738" y="124460"/>
                  </a:cubicBezTo>
                  <a:lnTo>
                    <a:pt x="1521738" y="628456"/>
                  </a:lnTo>
                  <a:cubicBezTo>
                    <a:pt x="1521738" y="697036"/>
                    <a:pt x="1465857" y="752916"/>
                    <a:pt x="1397278" y="752916"/>
                  </a:cubicBezTo>
                  <a:close/>
                </a:path>
              </a:pathLst>
            </a:custGeom>
            <a:solidFill>
              <a:srgbClr val="EDF1F2">
                <a:alpha val="30980"/>
              </a:srgbClr>
            </a:solidFill>
          </p:spPr>
        </p:sp>
      </p:grpSp>
      <p:sp>
        <p:nvSpPr>
          <p:cNvPr name="Freeform 13" id="13"/>
          <p:cNvSpPr/>
          <p:nvPr/>
        </p:nvSpPr>
        <p:spPr>
          <a:xfrm flipH="false" flipV="false" rot="0">
            <a:off x="2059647" y="1826878"/>
            <a:ext cx="1209063" cy="1209063"/>
          </a:xfrm>
          <a:custGeom>
            <a:avLst/>
            <a:gdLst/>
            <a:ahLst/>
            <a:cxnLst/>
            <a:rect r="r" b="b" t="t" l="l"/>
            <a:pathLst>
              <a:path h="1209063" w="1209063">
                <a:moveTo>
                  <a:pt x="0" y="0"/>
                </a:moveTo>
                <a:lnTo>
                  <a:pt x="1209063" y="0"/>
                </a:lnTo>
                <a:lnTo>
                  <a:pt x="1209063" y="1209063"/>
                </a:lnTo>
                <a:lnTo>
                  <a:pt x="0" y="1209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0531357" y="1855567"/>
            <a:ext cx="1239004" cy="1239004"/>
          </a:xfrm>
          <a:custGeom>
            <a:avLst/>
            <a:gdLst/>
            <a:ahLst/>
            <a:cxnLst/>
            <a:rect r="r" b="b" t="t" l="l"/>
            <a:pathLst>
              <a:path h="1239004" w="1239004">
                <a:moveTo>
                  <a:pt x="0" y="0"/>
                </a:moveTo>
                <a:lnTo>
                  <a:pt x="1239003" y="0"/>
                </a:lnTo>
                <a:lnTo>
                  <a:pt x="1239003" y="1239004"/>
                </a:lnTo>
                <a:lnTo>
                  <a:pt x="0" y="12390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5" id="15"/>
          <p:cNvSpPr/>
          <p:nvPr/>
        </p:nvSpPr>
        <p:spPr>
          <a:xfrm>
            <a:off x="1077999" y="6767073"/>
            <a:ext cx="16230600" cy="0"/>
          </a:xfrm>
          <a:prstGeom prst="line">
            <a:avLst/>
          </a:prstGeom>
          <a:ln cap="rnd" w="19050">
            <a:solidFill>
              <a:srgbClr val="203850"/>
            </a:solidFill>
            <a:prstDash val="sysDot"/>
            <a:headEnd type="none" len="sm" w="sm"/>
            <a:tailEnd type="none" len="sm" w="sm"/>
          </a:ln>
        </p:spPr>
      </p:sp>
      <p:grpSp>
        <p:nvGrpSpPr>
          <p:cNvPr name="Group 16" id="16"/>
          <p:cNvGrpSpPr/>
          <p:nvPr/>
        </p:nvGrpSpPr>
        <p:grpSpPr>
          <a:xfrm rot="0">
            <a:off x="1077999" y="6776598"/>
            <a:ext cx="3172360" cy="1810294"/>
            <a:chOff x="0" y="0"/>
            <a:chExt cx="1157286" cy="660400"/>
          </a:xfrm>
        </p:grpSpPr>
        <p:sp>
          <p:nvSpPr>
            <p:cNvPr name="Freeform 17" id="17"/>
            <p:cNvSpPr/>
            <p:nvPr/>
          </p:nvSpPr>
          <p:spPr>
            <a:xfrm flipH="false" flipV="false" rot="0">
              <a:off x="0" y="0"/>
              <a:ext cx="1157286" cy="660400"/>
            </a:xfrm>
            <a:custGeom>
              <a:avLst/>
              <a:gdLst/>
              <a:ahLst/>
              <a:cxnLst/>
              <a:rect r="r" b="b" t="t" l="l"/>
              <a:pathLst>
                <a:path h="660400" w="1157286">
                  <a:moveTo>
                    <a:pt x="1032826" y="660400"/>
                  </a:moveTo>
                  <a:lnTo>
                    <a:pt x="124460" y="660400"/>
                  </a:lnTo>
                  <a:cubicBezTo>
                    <a:pt x="55880" y="660400"/>
                    <a:pt x="0" y="604520"/>
                    <a:pt x="0" y="535940"/>
                  </a:cubicBezTo>
                  <a:lnTo>
                    <a:pt x="0" y="124460"/>
                  </a:lnTo>
                  <a:cubicBezTo>
                    <a:pt x="0" y="55880"/>
                    <a:pt x="55880" y="0"/>
                    <a:pt x="124460" y="0"/>
                  </a:cubicBezTo>
                  <a:lnTo>
                    <a:pt x="1032826" y="0"/>
                  </a:lnTo>
                  <a:cubicBezTo>
                    <a:pt x="1101406" y="0"/>
                    <a:pt x="1157286" y="55880"/>
                    <a:pt x="1157286" y="124460"/>
                  </a:cubicBezTo>
                  <a:lnTo>
                    <a:pt x="1157286" y="535940"/>
                  </a:lnTo>
                  <a:cubicBezTo>
                    <a:pt x="1157286" y="604520"/>
                    <a:pt x="1101406" y="660400"/>
                    <a:pt x="1032826" y="660400"/>
                  </a:cubicBezTo>
                  <a:close/>
                </a:path>
              </a:pathLst>
            </a:custGeom>
            <a:solidFill>
              <a:srgbClr val="EDF1F2">
                <a:alpha val="30980"/>
              </a:srgbClr>
            </a:solidFill>
          </p:spPr>
        </p:sp>
      </p:grpSp>
      <p:grpSp>
        <p:nvGrpSpPr>
          <p:cNvPr name="Group 18" id="18"/>
          <p:cNvGrpSpPr/>
          <p:nvPr/>
        </p:nvGrpSpPr>
        <p:grpSpPr>
          <a:xfrm rot="0">
            <a:off x="4825347" y="6776598"/>
            <a:ext cx="5210058" cy="1810294"/>
            <a:chOff x="0" y="0"/>
            <a:chExt cx="1900643" cy="660400"/>
          </a:xfrm>
        </p:grpSpPr>
        <p:sp>
          <p:nvSpPr>
            <p:cNvPr name="Freeform 19" id="19"/>
            <p:cNvSpPr/>
            <p:nvPr/>
          </p:nvSpPr>
          <p:spPr>
            <a:xfrm flipH="false" flipV="false" rot="0">
              <a:off x="0" y="0"/>
              <a:ext cx="1900643" cy="660400"/>
            </a:xfrm>
            <a:custGeom>
              <a:avLst/>
              <a:gdLst/>
              <a:ahLst/>
              <a:cxnLst/>
              <a:rect r="r" b="b" t="t" l="l"/>
              <a:pathLst>
                <a:path h="660400" w="1900643">
                  <a:moveTo>
                    <a:pt x="1776183" y="660400"/>
                  </a:moveTo>
                  <a:lnTo>
                    <a:pt x="124460" y="660400"/>
                  </a:lnTo>
                  <a:cubicBezTo>
                    <a:pt x="55880" y="660400"/>
                    <a:pt x="0" y="604520"/>
                    <a:pt x="0" y="535940"/>
                  </a:cubicBezTo>
                  <a:lnTo>
                    <a:pt x="0" y="124460"/>
                  </a:lnTo>
                  <a:cubicBezTo>
                    <a:pt x="0" y="55880"/>
                    <a:pt x="55880" y="0"/>
                    <a:pt x="124460" y="0"/>
                  </a:cubicBezTo>
                  <a:lnTo>
                    <a:pt x="1776183" y="0"/>
                  </a:lnTo>
                  <a:cubicBezTo>
                    <a:pt x="1844763" y="0"/>
                    <a:pt x="1900643" y="55880"/>
                    <a:pt x="1900643" y="124460"/>
                  </a:cubicBezTo>
                  <a:lnTo>
                    <a:pt x="1900643" y="535940"/>
                  </a:lnTo>
                  <a:cubicBezTo>
                    <a:pt x="1900643" y="604520"/>
                    <a:pt x="1844763" y="660400"/>
                    <a:pt x="1776183" y="660400"/>
                  </a:cubicBezTo>
                  <a:close/>
                </a:path>
              </a:pathLst>
            </a:custGeom>
            <a:solidFill>
              <a:srgbClr val="EDF1F2">
                <a:alpha val="30980"/>
              </a:srgbClr>
            </a:solidFill>
          </p:spPr>
        </p:sp>
      </p:grpSp>
      <p:grpSp>
        <p:nvGrpSpPr>
          <p:cNvPr name="Group 20" id="20"/>
          <p:cNvGrpSpPr/>
          <p:nvPr/>
        </p:nvGrpSpPr>
        <p:grpSpPr>
          <a:xfrm rot="0">
            <a:off x="11388004" y="6776598"/>
            <a:ext cx="4171398" cy="1810294"/>
            <a:chOff x="0" y="0"/>
            <a:chExt cx="1521737" cy="660400"/>
          </a:xfrm>
        </p:grpSpPr>
        <p:sp>
          <p:nvSpPr>
            <p:cNvPr name="Freeform 21" id="21"/>
            <p:cNvSpPr/>
            <p:nvPr/>
          </p:nvSpPr>
          <p:spPr>
            <a:xfrm flipH="false" flipV="false" rot="0">
              <a:off x="0" y="0"/>
              <a:ext cx="1521738" cy="660400"/>
            </a:xfrm>
            <a:custGeom>
              <a:avLst/>
              <a:gdLst/>
              <a:ahLst/>
              <a:cxnLst/>
              <a:rect r="r" b="b" t="t" l="l"/>
              <a:pathLst>
                <a:path h="660400" w="1521738">
                  <a:moveTo>
                    <a:pt x="1397277" y="660400"/>
                  </a:moveTo>
                  <a:lnTo>
                    <a:pt x="124460" y="660400"/>
                  </a:lnTo>
                  <a:cubicBezTo>
                    <a:pt x="55880" y="660400"/>
                    <a:pt x="0" y="604520"/>
                    <a:pt x="0" y="535940"/>
                  </a:cubicBezTo>
                  <a:lnTo>
                    <a:pt x="0" y="124460"/>
                  </a:lnTo>
                  <a:cubicBezTo>
                    <a:pt x="0" y="55880"/>
                    <a:pt x="55880" y="0"/>
                    <a:pt x="124460" y="0"/>
                  </a:cubicBezTo>
                  <a:lnTo>
                    <a:pt x="1397278" y="0"/>
                  </a:lnTo>
                  <a:cubicBezTo>
                    <a:pt x="1465857" y="0"/>
                    <a:pt x="1521738" y="55880"/>
                    <a:pt x="1521738" y="124460"/>
                  </a:cubicBezTo>
                  <a:lnTo>
                    <a:pt x="1521738" y="535940"/>
                  </a:lnTo>
                  <a:cubicBezTo>
                    <a:pt x="1521738" y="604520"/>
                    <a:pt x="1465857" y="660400"/>
                    <a:pt x="1397278" y="660400"/>
                  </a:cubicBezTo>
                  <a:close/>
                </a:path>
              </a:pathLst>
            </a:custGeom>
            <a:solidFill>
              <a:srgbClr val="EDF1F2">
                <a:alpha val="30980"/>
              </a:srgbClr>
            </a:solidFill>
          </p:spPr>
        </p:sp>
      </p:grpSp>
      <p:sp>
        <p:nvSpPr>
          <p:cNvPr name="Freeform 22" id="22"/>
          <p:cNvSpPr/>
          <p:nvPr/>
        </p:nvSpPr>
        <p:spPr>
          <a:xfrm flipH="false" flipV="false" rot="0">
            <a:off x="1740002" y="5744139"/>
            <a:ext cx="1586180" cy="1032459"/>
          </a:xfrm>
          <a:custGeom>
            <a:avLst/>
            <a:gdLst/>
            <a:ahLst/>
            <a:cxnLst/>
            <a:rect r="r" b="b" t="t" l="l"/>
            <a:pathLst>
              <a:path h="1032459" w="1586180">
                <a:moveTo>
                  <a:pt x="0" y="0"/>
                </a:moveTo>
                <a:lnTo>
                  <a:pt x="1586181" y="0"/>
                </a:lnTo>
                <a:lnTo>
                  <a:pt x="1586181" y="1032459"/>
                </a:lnTo>
                <a:lnTo>
                  <a:pt x="0" y="10324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4817055" y="1611205"/>
            <a:ext cx="876534" cy="1483366"/>
          </a:xfrm>
          <a:custGeom>
            <a:avLst/>
            <a:gdLst/>
            <a:ahLst/>
            <a:cxnLst/>
            <a:rect r="r" b="b" t="t" l="l"/>
            <a:pathLst>
              <a:path h="1483366" w="876534">
                <a:moveTo>
                  <a:pt x="0" y="0"/>
                </a:moveTo>
                <a:lnTo>
                  <a:pt x="876534" y="0"/>
                </a:lnTo>
                <a:lnTo>
                  <a:pt x="876534" y="1483366"/>
                </a:lnTo>
                <a:lnTo>
                  <a:pt x="0" y="1483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6626544" y="5026198"/>
            <a:ext cx="1216436" cy="1740874"/>
          </a:xfrm>
          <a:custGeom>
            <a:avLst/>
            <a:gdLst/>
            <a:ahLst/>
            <a:cxnLst/>
            <a:rect r="r" b="b" t="t" l="l"/>
            <a:pathLst>
              <a:path h="1740874" w="1216436">
                <a:moveTo>
                  <a:pt x="0" y="0"/>
                </a:moveTo>
                <a:lnTo>
                  <a:pt x="1216436" y="0"/>
                </a:lnTo>
                <a:lnTo>
                  <a:pt x="1216436" y="1740875"/>
                </a:lnTo>
                <a:lnTo>
                  <a:pt x="0" y="17408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12635323" y="5425494"/>
            <a:ext cx="1353564" cy="1351103"/>
          </a:xfrm>
          <a:custGeom>
            <a:avLst/>
            <a:gdLst/>
            <a:ahLst/>
            <a:cxnLst/>
            <a:rect r="r" b="b" t="t" l="l"/>
            <a:pathLst>
              <a:path h="1351103" w="1353564">
                <a:moveTo>
                  <a:pt x="0" y="0"/>
                </a:moveTo>
                <a:lnTo>
                  <a:pt x="1353564" y="0"/>
                </a:lnTo>
                <a:lnTo>
                  <a:pt x="1353564" y="1351104"/>
                </a:lnTo>
                <a:lnTo>
                  <a:pt x="0" y="13511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6" id="26"/>
          <p:cNvSpPr txBox="true"/>
          <p:nvPr/>
        </p:nvSpPr>
        <p:spPr>
          <a:xfrm rot="0">
            <a:off x="3326183" y="766762"/>
            <a:ext cx="11635635"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MÔ TẢ QUY TRÌNH MUA HÀNG - THANH TOÁN</a:t>
            </a:r>
          </a:p>
        </p:txBody>
      </p:sp>
      <p:sp>
        <p:nvSpPr>
          <p:cNvPr name="TextBox 27" id="27"/>
          <p:cNvSpPr txBox="true"/>
          <p:nvPr/>
        </p:nvSpPr>
        <p:spPr>
          <a:xfrm rot="0">
            <a:off x="1295712" y="3573546"/>
            <a:ext cx="3124081"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1. Gửi yêu cầu đặt hàng</a:t>
            </a:r>
          </a:p>
        </p:txBody>
      </p:sp>
      <p:sp>
        <p:nvSpPr>
          <p:cNvPr name="TextBox 28" id="28"/>
          <p:cNvSpPr txBox="true"/>
          <p:nvPr/>
        </p:nvSpPr>
        <p:spPr>
          <a:xfrm rot="0">
            <a:off x="5043060" y="3573546"/>
            <a:ext cx="4383403"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2. Tính toán, hoạch định nguyên vật liệu</a:t>
            </a:r>
          </a:p>
        </p:txBody>
      </p:sp>
      <p:sp>
        <p:nvSpPr>
          <p:cNvPr name="TextBox 29" id="29"/>
          <p:cNvSpPr txBox="true"/>
          <p:nvPr/>
        </p:nvSpPr>
        <p:spPr>
          <a:xfrm rot="0">
            <a:off x="10035404" y="3573546"/>
            <a:ext cx="2705201"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3. Tạo đơn đặt hàng</a:t>
            </a:r>
          </a:p>
        </p:txBody>
      </p:sp>
      <p:sp>
        <p:nvSpPr>
          <p:cNvPr name="TextBox 30" id="30"/>
          <p:cNvSpPr txBox="true"/>
          <p:nvPr/>
        </p:nvSpPr>
        <p:spPr>
          <a:xfrm rot="0">
            <a:off x="13529818" y="4067478"/>
            <a:ext cx="3953685" cy="511810"/>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4. Nhận hàng</a:t>
            </a:r>
          </a:p>
        </p:txBody>
      </p:sp>
      <p:sp>
        <p:nvSpPr>
          <p:cNvPr name="TextBox 31" id="31"/>
          <p:cNvSpPr txBox="true"/>
          <p:nvPr/>
        </p:nvSpPr>
        <p:spPr>
          <a:xfrm rot="0">
            <a:off x="1295712" y="7270543"/>
            <a:ext cx="2736933"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5. Kiểm tra chất lượng</a:t>
            </a:r>
          </a:p>
        </p:txBody>
      </p:sp>
      <p:sp>
        <p:nvSpPr>
          <p:cNvPr name="TextBox 32" id="32"/>
          <p:cNvSpPr txBox="true"/>
          <p:nvPr/>
        </p:nvSpPr>
        <p:spPr>
          <a:xfrm rot="0">
            <a:off x="5043060" y="7270543"/>
            <a:ext cx="4726297"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6.Lưu trữ và quản lý nguyên vật liệu</a:t>
            </a:r>
          </a:p>
        </p:txBody>
      </p:sp>
      <p:sp>
        <p:nvSpPr>
          <p:cNvPr name="TextBox 33" id="33"/>
          <p:cNvSpPr txBox="true"/>
          <p:nvPr/>
        </p:nvSpPr>
        <p:spPr>
          <a:xfrm rot="0">
            <a:off x="11605718" y="7270543"/>
            <a:ext cx="3953685" cy="1035685"/>
          </a:xfrm>
          <a:prstGeom prst="rect">
            <a:avLst/>
          </a:prstGeom>
        </p:spPr>
        <p:txBody>
          <a:bodyPr anchor="t" rtlCol="false" tIns="0" lIns="0" bIns="0" rIns="0">
            <a:spAutoFit/>
          </a:bodyPr>
          <a:lstStyle/>
          <a:p>
            <a:pPr>
              <a:lnSpc>
                <a:spcPts val="4159"/>
              </a:lnSpc>
            </a:pPr>
            <a:r>
              <a:rPr lang="en-US" sz="3199" spc="63">
                <a:solidFill>
                  <a:srgbClr val="3A4096"/>
                </a:solidFill>
                <a:latin typeface="Montserrat"/>
              </a:rPr>
              <a:t>7. Thanh toán và ghi chú kế toán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4" id="4"/>
          <p:cNvGrpSpPr/>
          <p:nvPr/>
        </p:nvGrpSpPr>
        <p:grpSpPr>
          <a:xfrm rot="0">
            <a:off x="0" y="8430205"/>
            <a:ext cx="1859770" cy="1856795"/>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6" id="6"/>
          <p:cNvSpPr/>
          <p:nvPr/>
        </p:nvSpPr>
        <p:spPr>
          <a:xfrm flipH="false" flipV="false" rot="0">
            <a:off x="4215169" y="1028700"/>
            <a:ext cx="10234515" cy="9258300"/>
          </a:xfrm>
          <a:custGeom>
            <a:avLst/>
            <a:gdLst/>
            <a:ahLst/>
            <a:cxnLst/>
            <a:rect r="r" b="b" t="t" l="l"/>
            <a:pathLst>
              <a:path h="9258300" w="10234515">
                <a:moveTo>
                  <a:pt x="0" y="0"/>
                </a:moveTo>
                <a:lnTo>
                  <a:pt x="10234516" y="0"/>
                </a:lnTo>
                <a:lnTo>
                  <a:pt x="10234516" y="9258300"/>
                </a:lnTo>
                <a:lnTo>
                  <a:pt x="0" y="9258300"/>
                </a:lnTo>
                <a:lnTo>
                  <a:pt x="0" y="0"/>
                </a:lnTo>
                <a:close/>
              </a:path>
            </a:pathLst>
          </a:custGeom>
          <a:blipFill>
            <a:blip r:embed="rId2"/>
            <a:stretch>
              <a:fillRect l="0" t="0" r="0" b="0"/>
            </a:stretch>
          </a:blipFill>
        </p:spPr>
      </p:sp>
      <p:sp>
        <p:nvSpPr>
          <p:cNvPr name="TextBox 7" id="7"/>
          <p:cNvSpPr txBox="true"/>
          <p:nvPr/>
        </p:nvSpPr>
        <p:spPr>
          <a:xfrm rot="0">
            <a:off x="3515118" y="504825"/>
            <a:ext cx="11727872" cy="523875"/>
          </a:xfrm>
          <a:prstGeom prst="rect">
            <a:avLst/>
          </a:prstGeom>
        </p:spPr>
        <p:txBody>
          <a:bodyPr anchor="t" rtlCol="false" tIns="0" lIns="0" bIns="0" rIns="0">
            <a:spAutoFit/>
          </a:bodyPr>
          <a:lstStyle/>
          <a:p>
            <a:pPr algn="ctr">
              <a:lnSpc>
                <a:spcPts val="4199"/>
              </a:lnSpc>
            </a:pPr>
            <a:r>
              <a:rPr lang="en-US" sz="3499">
                <a:solidFill>
                  <a:srgbClr val="33326D"/>
                </a:solidFill>
                <a:latin typeface="DM Sans Bold"/>
              </a:rPr>
              <a:t>SƠ ĐỒ PPMN - QUY TRÌNH MUA HÀNG - THANH TOÁN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DAF-2OLSq-M</dc:identifier>
  <dcterms:modified xsi:type="dcterms:W3CDTF">2011-08-01T06:04:30Z</dcterms:modified>
  <cp:revision>1</cp:revision>
  <dc:title>ERP</dc:title>
</cp:coreProperties>
</file>